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6" r:id="rId9"/>
    <p:sldId id="267" r:id="rId10"/>
    <p:sldId id="268" r:id="rId11"/>
    <p:sldId id="265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72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704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87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44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75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72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66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35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316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826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889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70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B64E0-4477-44BA-B1B1-E87800D7C9EE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D6611-2ED8-4F41-814B-22538928E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91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ayselinyildiz@g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07933"/>
            <a:ext cx="7772400" cy="1402030"/>
          </a:xfrm>
        </p:spPr>
        <p:txBody>
          <a:bodyPr>
            <a:normAutofit fontScale="90000"/>
          </a:bodyPr>
          <a:lstStyle/>
          <a:p>
            <a:br>
              <a:rPr lang="en-GB" dirty="0">
                <a:solidFill>
                  <a:srgbClr val="000090"/>
                </a:solidFill>
              </a:rPr>
            </a:br>
            <a:r>
              <a:rPr lang="en-GB" dirty="0">
                <a:solidFill>
                  <a:srgbClr val="000090"/>
                </a:solidFill>
              </a:rPr>
              <a:t>REFREC-TR Project</a:t>
            </a:r>
            <a:br>
              <a:rPr lang="en-GB" dirty="0">
                <a:solidFill>
                  <a:srgbClr val="000090"/>
                </a:solidFill>
              </a:rPr>
            </a:b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8313" y="4521946"/>
            <a:ext cx="6858000" cy="1655762"/>
          </a:xfrm>
        </p:spPr>
        <p:txBody>
          <a:bodyPr/>
          <a:lstStyle/>
          <a:p>
            <a:r>
              <a:rPr lang="en-GB" b="1" dirty="0">
                <a:solidFill>
                  <a:srgbClr val="000090"/>
                </a:solidFill>
              </a:rPr>
              <a:t>Integrating Syrians into Turkish Higher Education through Recognition of Qualifications</a:t>
            </a:r>
            <a:r>
              <a:rPr lang="en-GB" dirty="0">
                <a:solidFill>
                  <a:srgbClr val="000090"/>
                </a:solidFill>
              </a:rPr>
              <a:t>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14" name="Picture 13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19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>
                <a:solidFill>
                  <a:srgbClr val="000090"/>
                </a:solidFill>
              </a:rPr>
              <a:t>Project Consortium: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0090"/>
                </a:solidFill>
              </a:rPr>
              <a:t>Yasar University UNESCO Chair on International Migration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0090"/>
                </a:solidFill>
              </a:rPr>
              <a:t>Turkish Ministry of Interior, Izmir Provincial Directorate General of Migration Management (Izmir DGMM)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0090"/>
                </a:solidFill>
              </a:rPr>
              <a:t>Norwegian Agency for Quality Assurance in Education (NOKUT)</a:t>
            </a:r>
          </a:p>
          <a:p>
            <a:pPr marL="0" indent="0">
              <a:buNone/>
            </a:pPr>
            <a:r>
              <a:rPr lang="en-US" sz="2400" u="sng" dirty="0">
                <a:solidFill>
                  <a:srgbClr val="000090"/>
                </a:solidFill>
              </a:rPr>
              <a:t>Period:</a:t>
            </a:r>
            <a:r>
              <a:rPr lang="en-US" sz="2400" dirty="0">
                <a:solidFill>
                  <a:srgbClr val="000090"/>
                </a:solidFill>
              </a:rPr>
              <a:t> December 2017-February 2019</a:t>
            </a:r>
          </a:p>
          <a:p>
            <a:endParaRPr lang="en-US" sz="2400" dirty="0">
              <a:solidFill>
                <a:srgbClr val="00009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7" name="Picture 6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5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47919" y="1851566"/>
            <a:ext cx="8229600" cy="452596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2400" b="1" dirty="0">
                <a:solidFill>
                  <a:srgbClr val="000090"/>
                </a:solidFill>
              </a:rPr>
              <a:t>AIMS of the Project </a:t>
            </a:r>
          </a:p>
          <a:p>
            <a:pPr lvl="0"/>
            <a:r>
              <a:rPr lang="en-US" sz="2400" b="1" u="sng" dirty="0">
                <a:solidFill>
                  <a:srgbClr val="000090"/>
                </a:solidFill>
              </a:rPr>
              <a:t>To develop a comprehensive, functional and tailor-made suggestion of a recognition tool</a:t>
            </a:r>
            <a:r>
              <a:rPr lang="en-US" sz="2400" dirty="0">
                <a:solidFill>
                  <a:srgbClr val="000090"/>
                </a:solidFill>
              </a:rPr>
              <a:t> for Turkish higher education concerning Syrians </a:t>
            </a:r>
            <a:r>
              <a:rPr lang="en-US" sz="2400" u="sng" dirty="0">
                <a:solidFill>
                  <a:srgbClr val="000090"/>
                </a:solidFill>
              </a:rPr>
              <a:t>with documents</a:t>
            </a:r>
            <a:r>
              <a:rPr lang="en-US" sz="2400" dirty="0">
                <a:solidFill>
                  <a:srgbClr val="000090"/>
                </a:solidFill>
              </a:rPr>
              <a:t> that needs to be validated and more specifically Syrians </a:t>
            </a:r>
            <a:r>
              <a:rPr lang="en-US" sz="2400" u="sng" dirty="0">
                <a:solidFill>
                  <a:srgbClr val="000090"/>
                </a:solidFill>
              </a:rPr>
              <a:t>without proper documents</a:t>
            </a:r>
            <a:r>
              <a:rPr lang="en-US" sz="2400" dirty="0">
                <a:solidFill>
                  <a:srgbClr val="000090"/>
                </a:solidFill>
              </a:rPr>
              <a:t> </a:t>
            </a:r>
          </a:p>
          <a:p>
            <a:pPr lvl="0"/>
            <a:r>
              <a:rPr lang="en-US" sz="2400" b="1" u="sng" dirty="0">
                <a:solidFill>
                  <a:srgbClr val="000090"/>
                </a:solidFill>
              </a:rPr>
              <a:t>To publish a comparative research report and a guideline for Turkish higher education system</a:t>
            </a:r>
            <a:r>
              <a:rPr lang="en-US" sz="2400" dirty="0">
                <a:solidFill>
                  <a:srgbClr val="000090"/>
                </a:solidFill>
              </a:rPr>
              <a:t> by conducting an evidence-based academic research on how to better cope and integrate Syrians and prospective refugees into Turkish higher education system. </a:t>
            </a:r>
            <a:endParaRPr lang="en-US" sz="2400" dirty="0">
              <a:solidFill>
                <a:srgbClr val="000090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3161380" y="3144262"/>
            <a:ext cx="6873299" cy="58477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REFREC-TR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11" name="Picture 10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0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90"/>
              </a:solidFill>
            </a:endParaRPr>
          </a:p>
          <a:p>
            <a:r>
              <a:rPr lang="en-US" dirty="0">
                <a:solidFill>
                  <a:srgbClr val="000090"/>
                </a:solidFill>
              </a:rPr>
              <a:t>Testing NOKUT's “</a:t>
            </a:r>
            <a:r>
              <a:rPr lang="en-US" u="sng" dirty="0">
                <a:solidFill>
                  <a:srgbClr val="000090"/>
                </a:solidFill>
              </a:rPr>
              <a:t>Qualification's Passport for Refugees</a:t>
            </a:r>
            <a:r>
              <a:rPr lang="en-US" dirty="0">
                <a:solidFill>
                  <a:srgbClr val="000090"/>
                </a:solidFill>
              </a:rPr>
              <a:t>” and benefit from the interview technique, recognition experience</a:t>
            </a:r>
          </a:p>
          <a:p>
            <a:endParaRPr lang="en-US" dirty="0">
              <a:solidFill>
                <a:srgbClr val="00009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5" name="Picture 4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10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557" y="1929483"/>
            <a:ext cx="7696484" cy="192264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000" b="1" dirty="0">
                <a:solidFill>
                  <a:srgbClr val="000090"/>
                </a:solidFill>
              </a:rPr>
              <a:t>Training </a:t>
            </a:r>
            <a:r>
              <a:rPr lang="en-US" sz="2000" b="1" dirty="0" err="1">
                <a:solidFill>
                  <a:srgbClr val="000090"/>
                </a:solidFill>
              </a:rPr>
              <a:t>Programe</a:t>
            </a:r>
            <a:r>
              <a:rPr lang="en-US" sz="2000" b="1" dirty="0">
                <a:solidFill>
                  <a:srgbClr val="000090"/>
                </a:solidFill>
              </a:rPr>
              <a:t> on Recognition Processes</a:t>
            </a:r>
            <a:endParaRPr lang="en-US" sz="2000" dirty="0">
              <a:solidFill>
                <a:srgbClr val="000090"/>
              </a:solidFill>
            </a:endParaRPr>
          </a:p>
          <a:p>
            <a:pPr lvl="0"/>
            <a:r>
              <a:rPr lang="en-US" sz="2000" dirty="0">
                <a:solidFill>
                  <a:srgbClr val="000090"/>
                </a:solidFill>
              </a:rPr>
              <a:t>22 May, 2017, Istanbul</a:t>
            </a:r>
          </a:p>
          <a:p>
            <a:pPr lvl="0"/>
            <a:r>
              <a:rPr lang="en-US" sz="2000" dirty="0">
                <a:solidFill>
                  <a:srgbClr val="000090"/>
                </a:solidFill>
              </a:rPr>
              <a:t>44 participants </a:t>
            </a:r>
            <a:r>
              <a:rPr lang="en-GB" sz="2000" dirty="0">
                <a:solidFill>
                  <a:srgbClr val="000090"/>
                </a:solidFill>
              </a:rPr>
              <a:t>from universities, policy institutions and NGOs</a:t>
            </a:r>
            <a:r>
              <a:rPr lang="en-US" sz="2000" dirty="0">
                <a:solidFill>
                  <a:srgbClr val="000090"/>
                </a:solidFill>
              </a:rPr>
              <a:t> </a:t>
            </a:r>
          </a:p>
          <a:p>
            <a:pPr lvl="0"/>
            <a:r>
              <a:rPr lang="en-US" sz="2000" dirty="0">
                <a:solidFill>
                  <a:srgbClr val="000090"/>
                </a:solidFill>
              </a:rPr>
              <a:t>Procedures, prospects and challenges on Syrians’ access to Turkish higher education</a:t>
            </a:r>
          </a:p>
          <a:p>
            <a:pPr marL="0" lvl="0" indent="0">
              <a:buNone/>
            </a:pPr>
            <a:endParaRPr lang="en-US" sz="2000" dirty="0">
              <a:solidFill>
                <a:srgbClr val="000090"/>
              </a:solidFill>
            </a:endParaRPr>
          </a:p>
        </p:txBody>
      </p:sp>
      <p:pic>
        <p:nvPicPr>
          <p:cNvPr id="7" name="Picture 6" descr="Macintosh HD:Users:ayselinyildiz:Dropbox:REFRECTR HOPESMADAD:Pilot Testing:Photo2training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020" y="3585275"/>
            <a:ext cx="3061408" cy="1796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9" name="Picture 8" descr="Logo E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6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557" y="1929483"/>
            <a:ext cx="7696484" cy="1922644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en-US" sz="1600" b="1" dirty="0">
                <a:solidFill>
                  <a:srgbClr val="000090"/>
                </a:solidFill>
              </a:rPr>
              <a:t>TESTING NOKUT’S QUALIFICATIONS PASSPORT</a:t>
            </a:r>
          </a:p>
          <a:p>
            <a:pPr lvl="0"/>
            <a:r>
              <a:rPr lang="en-US" sz="1400" dirty="0">
                <a:solidFill>
                  <a:srgbClr val="000090"/>
                </a:solidFill>
              </a:rPr>
              <a:t>11 Syrian candidates were interviewed in 2 days by 3 credential evaluators from NOKUT</a:t>
            </a:r>
          </a:p>
          <a:p>
            <a:pPr lvl="0"/>
            <a:r>
              <a:rPr lang="en-US" sz="1400" dirty="0">
                <a:solidFill>
                  <a:srgbClr val="000090"/>
                </a:solidFill>
              </a:rPr>
              <a:t>Interviews took place in cooperation with Turkish Red Crescent </a:t>
            </a:r>
            <a:r>
              <a:rPr lang="en-US" sz="1400" dirty="0" err="1">
                <a:solidFill>
                  <a:srgbClr val="000090"/>
                </a:solidFill>
              </a:rPr>
              <a:t>Sultanbeyli</a:t>
            </a:r>
            <a:r>
              <a:rPr lang="en-US" sz="1400" dirty="0">
                <a:solidFill>
                  <a:srgbClr val="000090"/>
                </a:solidFill>
              </a:rPr>
              <a:t> Community Center and Refugees Association </a:t>
            </a:r>
          </a:p>
          <a:p>
            <a:pPr lvl="0"/>
            <a:r>
              <a:rPr lang="en-US" sz="1400" dirty="0">
                <a:solidFill>
                  <a:srgbClr val="000090"/>
                </a:solidFill>
              </a:rPr>
              <a:t>What we observed? How to contribute to the cases in Turkey?</a:t>
            </a:r>
          </a:p>
          <a:p>
            <a:pPr lvl="1"/>
            <a:r>
              <a:rPr lang="en-US" sz="1400" dirty="0">
                <a:solidFill>
                  <a:srgbClr val="000090"/>
                </a:solidFill>
              </a:rPr>
              <a:t>Divergent refugee profile in Turkey  (</a:t>
            </a:r>
            <a:r>
              <a:rPr lang="en-US" sz="1400" u="sng" dirty="0">
                <a:solidFill>
                  <a:srgbClr val="000090"/>
                </a:solidFill>
              </a:rPr>
              <a:t>admitted in Syria (not yet enrolled)</a:t>
            </a:r>
            <a:r>
              <a:rPr lang="en-US" sz="1400" dirty="0">
                <a:solidFill>
                  <a:srgbClr val="000090"/>
                </a:solidFill>
              </a:rPr>
              <a:t>, graduate in Syria, high school diploma?)</a:t>
            </a:r>
          </a:p>
          <a:p>
            <a:pPr lvl="1"/>
            <a:r>
              <a:rPr lang="en-US" sz="1400" dirty="0">
                <a:solidFill>
                  <a:srgbClr val="000090"/>
                </a:solidFill>
              </a:rPr>
              <a:t>Need for academic evaluation and assessment of qualifications </a:t>
            </a:r>
          </a:p>
          <a:p>
            <a:pPr lvl="1"/>
            <a:r>
              <a:rPr lang="en-US" sz="1400" dirty="0">
                <a:solidFill>
                  <a:srgbClr val="000090"/>
                </a:solidFill>
              </a:rPr>
              <a:t>No problem at all in accessing higher education, procedures are clear and flexible within university’s competence area  </a:t>
            </a:r>
          </a:p>
          <a:p>
            <a:pPr lvl="1"/>
            <a:r>
              <a:rPr lang="en-US" sz="1400" dirty="0">
                <a:solidFill>
                  <a:srgbClr val="000090"/>
                </a:solidFill>
              </a:rPr>
              <a:t>Challenges: Regular attendance, recognition of courses, equivalency of competences  </a:t>
            </a:r>
          </a:p>
          <a:p>
            <a:pPr lvl="1"/>
            <a:r>
              <a:rPr lang="en-US" sz="1400" dirty="0">
                <a:solidFill>
                  <a:srgbClr val="000090"/>
                </a:solidFill>
              </a:rPr>
              <a:t>The technique is useful for advisory boards at universities for verbal evaluation</a:t>
            </a:r>
          </a:p>
          <a:p>
            <a:pPr lvl="1"/>
            <a:r>
              <a:rPr lang="en-US" sz="1400" dirty="0">
                <a:solidFill>
                  <a:srgbClr val="000090"/>
                </a:solidFill>
              </a:rPr>
              <a:t>Companies, civil society might also benefit from the QP in terms of working with refugees. 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9" name="Picture 8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16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9" name="Picture 8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  <p:pic>
        <p:nvPicPr>
          <p:cNvPr id="13" name="Picture 12" descr="Macintosh HD:Users:ayselinyildiz:Downloads:IMG_0962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9301" y="317514"/>
            <a:ext cx="2076828" cy="1799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809723" y="1958012"/>
            <a:ext cx="50531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Achievements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rgbClr val="000090"/>
                </a:solidFill>
              </a:rPr>
              <a:t>QP works well in Turkish case as well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rgbClr val="000090"/>
                </a:solidFill>
              </a:rPr>
              <a:t>We need a database as NOKUT has 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rgbClr val="000090"/>
                </a:solidFill>
              </a:rPr>
              <a:t>Different context of candidates’ profile in Turkey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rgbClr val="000090"/>
                </a:solidFill>
              </a:rPr>
              <a:t>Contributions to NOKUT’s QP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rgbClr val="000090"/>
                </a:solidFill>
              </a:rPr>
              <a:t>How Turkey can benefit?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rgbClr val="000090"/>
                </a:solidFill>
              </a:rPr>
              <a:t>New partnerships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4996" y="3565689"/>
            <a:ext cx="50531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Challenges</a:t>
            </a:r>
          </a:p>
          <a:p>
            <a:pPr marL="285750" indent="-285750">
              <a:buFont typeface="Wingdings" charset="2"/>
              <a:buChar char="²"/>
            </a:pPr>
            <a:r>
              <a:rPr lang="en-US" dirty="0">
                <a:solidFill>
                  <a:srgbClr val="000090"/>
                </a:solidFill>
              </a:rPr>
              <a:t>Reaching candidates and informing them </a:t>
            </a:r>
          </a:p>
          <a:p>
            <a:pPr marL="285750" indent="-285750">
              <a:buFont typeface="Wingdings" charset="2"/>
              <a:buChar char="²"/>
            </a:pPr>
            <a:r>
              <a:rPr lang="en-US" dirty="0">
                <a:solidFill>
                  <a:srgbClr val="000090"/>
                </a:solidFill>
              </a:rPr>
              <a:t>Participation of female candidates</a:t>
            </a:r>
          </a:p>
          <a:p>
            <a:pPr marL="285750" indent="-285750">
              <a:buFont typeface="Wingdings" charset="2"/>
              <a:buChar char="²"/>
            </a:pPr>
            <a:r>
              <a:rPr lang="en-US" dirty="0">
                <a:solidFill>
                  <a:srgbClr val="000090"/>
                </a:solidFill>
              </a:rPr>
              <a:t>Advice for further guidance</a:t>
            </a:r>
          </a:p>
          <a:p>
            <a:pPr marL="285750" indent="-285750">
              <a:buFont typeface="Wingdings" charset="2"/>
              <a:buChar char="²"/>
            </a:pPr>
            <a:r>
              <a:rPr lang="en-US" dirty="0">
                <a:solidFill>
                  <a:srgbClr val="000090"/>
                </a:solidFill>
              </a:rPr>
              <a:t>Translator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194" y="1177446"/>
            <a:ext cx="3128849" cy="2346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23303" y="5014096"/>
            <a:ext cx="820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Special thanks to Turkish Red Crescent </a:t>
            </a:r>
            <a:r>
              <a:rPr lang="en-US" dirty="0" err="1">
                <a:solidFill>
                  <a:srgbClr val="FF0000"/>
                </a:solidFill>
              </a:rPr>
              <a:t>Sultanbeyli</a:t>
            </a:r>
            <a:r>
              <a:rPr lang="en-US" dirty="0">
                <a:solidFill>
                  <a:srgbClr val="FF0000"/>
                </a:solidFill>
              </a:rPr>
              <a:t> Community Center and also Refugees Association </a:t>
            </a:r>
          </a:p>
        </p:txBody>
      </p:sp>
    </p:spTree>
    <p:extLst>
      <p:ext uri="{BB962C8B-B14F-4D97-AF65-F5344CB8AC3E}">
        <p14:creationId xmlns:p14="http://schemas.microsoft.com/office/powerpoint/2010/main" val="3749575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9" name="Picture 8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  <p:pic>
        <p:nvPicPr>
          <p:cNvPr id="2" name="Picture 1" descr="Screen Shot 2019-02-18 at 12.11.25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41" y="1959782"/>
            <a:ext cx="2496502" cy="3522319"/>
          </a:xfrm>
          <a:prstGeom prst="rect">
            <a:avLst/>
          </a:prstGeom>
        </p:spPr>
      </p:pic>
      <p:pic>
        <p:nvPicPr>
          <p:cNvPr id="3" name="Picture 2" descr="Screen Shot 2019-02-18 at 12.11.41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694" y="1971241"/>
            <a:ext cx="2513910" cy="353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19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34" y="2037261"/>
            <a:ext cx="7696484" cy="19226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0090"/>
                </a:solidFill>
              </a:rPr>
              <a:t>Interviews conducted: Good Practices</a:t>
            </a:r>
          </a:p>
          <a:p>
            <a:r>
              <a:rPr lang="en-US" sz="2400" dirty="0">
                <a:solidFill>
                  <a:srgbClr val="000090"/>
                </a:solidFill>
              </a:rPr>
              <a:t>Gaziantep University</a:t>
            </a:r>
          </a:p>
          <a:p>
            <a:r>
              <a:rPr lang="en-US" sz="2400" dirty="0">
                <a:solidFill>
                  <a:srgbClr val="000090"/>
                </a:solidFill>
              </a:rPr>
              <a:t>Mersin University</a:t>
            </a:r>
          </a:p>
          <a:p>
            <a:r>
              <a:rPr lang="en-US" sz="2400" dirty="0" err="1">
                <a:solidFill>
                  <a:srgbClr val="000090"/>
                </a:solidFill>
              </a:rPr>
              <a:t>Cukurova</a:t>
            </a:r>
            <a:r>
              <a:rPr lang="en-US" sz="2400" dirty="0">
                <a:solidFill>
                  <a:srgbClr val="000090"/>
                </a:solidFill>
              </a:rPr>
              <a:t> University</a:t>
            </a:r>
          </a:p>
          <a:p>
            <a:r>
              <a:rPr lang="en-US" sz="2400" dirty="0" err="1">
                <a:solidFill>
                  <a:srgbClr val="000090"/>
                </a:solidFill>
              </a:rPr>
              <a:t>Koc</a:t>
            </a:r>
            <a:r>
              <a:rPr lang="en-US" sz="2400" dirty="0">
                <a:solidFill>
                  <a:srgbClr val="000090"/>
                </a:solidFill>
              </a:rPr>
              <a:t> University</a:t>
            </a:r>
          </a:p>
          <a:p>
            <a:r>
              <a:rPr lang="en-US" sz="2400" dirty="0">
                <a:solidFill>
                  <a:srgbClr val="000090"/>
                </a:solidFill>
              </a:rPr>
              <a:t>INGEV (HOPES Project)</a:t>
            </a:r>
          </a:p>
          <a:p>
            <a:pPr marL="0" lvl="0" indent="0">
              <a:buNone/>
            </a:pPr>
            <a:r>
              <a:rPr lang="en-US" sz="2400" dirty="0">
                <a:solidFill>
                  <a:srgbClr val="000090"/>
                </a:solidFill>
              </a:rPr>
              <a:t>! Not a good practice due to administrative approach: </a:t>
            </a:r>
            <a:r>
              <a:rPr lang="en-US" sz="2400" dirty="0" err="1">
                <a:solidFill>
                  <a:srgbClr val="000090"/>
                </a:solidFill>
              </a:rPr>
              <a:t>Bilgi</a:t>
            </a:r>
            <a:r>
              <a:rPr lang="en-US" sz="2400" dirty="0">
                <a:solidFill>
                  <a:srgbClr val="000090"/>
                </a:solidFill>
              </a:rPr>
              <a:t> University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9" name="Picture 8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06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9" name="Picture 8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0654" y="1908774"/>
            <a:ext cx="3679262" cy="367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50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39783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90"/>
                </a:solidFill>
              </a:rPr>
              <a:t>Report: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0090"/>
                </a:solidFill>
              </a:rPr>
              <a:t>REFUGEE STUDENTS IN EUROPEAN HIGHER EDUCATION: COMPARATIVE COUNTRY CASES</a:t>
            </a:r>
            <a:r>
              <a:rPr lang="en-US" sz="2400" dirty="0">
                <a:solidFill>
                  <a:srgbClr val="000090"/>
                </a:solidFill>
              </a:rPr>
              <a:t> 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90"/>
                </a:solidFill>
              </a:rPr>
              <a:t>(Germany, Netherlands, Norway, Spain, United Kingdom, Turkey)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5" name="Picture 4" descr="Logo 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  <p:pic>
        <p:nvPicPr>
          <p:cNvPr id="8" name="Picture 7" descr="Screen Shot 2019-02-18 at 3.38.03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16" y="1743423"/>
            <a:ext cx="2882870" cy="40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45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000090"/>
                </a:solidFill>
              </a:rPr>
              <a:t>TEŞEKKÜRLER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90"/>
                </a:solidFill>
                <a:hlinkClick r:id="rId2"/>
              </a:rPr>
              <a:t>ayselinyildiz@gmail.com</a:t>
            </a:r>
            <a:r>
              <a:rPr lang="en-US" b="1">
                <a:solidFill>
                  <a:srgbClr val="000090"/>
                </a:solidFill>
              </a:rPr>
              <a:t>  </a:t>
            </a:r>
            <a:endParaRPr lang="en-US" b="1" dirty="0">
              <a:solidFill>
                <a:srgbClr val="00009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559" y="5879738"/>
            <a:ext cx="613107" cy="729168"/>
          </a:xfrm>
          <a:prstGeom prst="rect">
            <a:avLst/>
          </a:prstGeom>
        </p:spPr>
      </p:pic>
      <p:pic>
        <p:nvPicPr>
          <p:cNvPr id="5" name="Picture 4" descr="Logo E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0" y="5926953"/>
            <a:ext cx="1228734" cy="6390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892" y="5979872"/>
            <a:ext cx="1199795" cy="601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5208" y="5949111"/>
            <a:ext cx="1061476" cy="59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65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</TotalTime>
  <Words>440</Words>
  <Application>Microsoft Macintosh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 REFREC-TR Project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Nayla Abi Nasr</dc:creator>
  <cp:lastModifiedBy>ayselin yildiz</cp:lastModifiedBy>
  <cp:revision>16</cp:revision>
  <dcterms:created xsi:type="dcterms:W3CDTF">2018-12-12T15:26:02Z</dcterms:created>
  <dcterms:modified xsi:type="dcterms:W3CDTF">2023-10-28T15:47:25Z</dcterms:modified>
</cp:coreProperties>
</file>