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81" r:id="rId5"/>
    <p:sldId id="267" r:id="rId6"/>
    <p:sldId id="282" r:id="rId7"/>
    <p:sldId id="266" r:id="rId8"/>
    <p:sldId id="283" r:id="rId9"/>
    <p:sldId id="268" r:id="rId10"/>
    <p:sldId id="269" r:id="rId11"/>
    <p:sldId id="271" r:id="rId12"/>
    <p:sldId id="278" r:id="rId13"/>
    <p:sldId id="285" r:id="rId14"/>
    <p:sldId id="273" r:id="rId15"/>
    <p:sldId id="286" r:id="rId16"/>
    <p:sldId id="277" r:id="rId17"/>
    <p:sldId id="274" r:id="rId18"/>
    <p:sldId id="272" r:id="rId19"/>
    <p:sldId id="280" r:id="rId20"/>
    <p:sldId id="287" r:id="rId2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70"/>
    <p:restoredTop sz="94629"/>
  </p:normalViewPr>
  <p:slideViewPr>
    <p:cSldViewPr snapToGrid="0">
      <p:cViewPr varScale="1">
        <p:scale>
          <a:sx n="103" d="100"/>
          <a:sy n="103" d="100"/>
        </p:scale>
        <p:origin x="656"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D3DCDBC-F52C-4E57-BF9F-4836B91801BC}" type="datetimeFigureOut">
              <a:rPr lang="en-US"/>
              <a:t>7/7/21</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9A0A543E-A771-4108-8D04-AEC86488F5C0}" type="slidenum">
              <a:rPr lang="en-US"/>
              <a:t>‹#›</a:t>
            </a:fld>
            <a:endParaRPr lang="en-US"/>
          </a:p>
        </p:txBody>
      </p:sp>
    </p:spTree>
    <p:extLst>
      <p:ext uri="{BB962C8B-B14F-4D97-AF65-F5344CB8AC3E}">
        <p14:creationId xmlns:p14="http://schemas.microsoft.com/office/powerpoint/2010/main" val="226518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E87B-E293-4449-AEE8-9796D9FCED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3D80240-8606-4748-B4E1-57C31592D2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8036A11-C658-4192-9C50-CC47F0FEEE41}"/>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5" name="Footer Placeholder 4">
            <a:extLst>
              <a:ext uri="{FF2B5EF4-FFF2-40B4-BE49-F238E27FC236}">
                <a16:creationId xmlns:a16="http://schemas.microsoft.com/office/drawing/2014/main" id="{80F442CB-277B-4BBA-859B-D297AC92D0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D9B852-251D-4584-B3AC-B293313AFFA3}"/>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268407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9634-30B9-4464-95D3-E5A8801078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7FE53E-E3A2-4009-9752-04AE9B32E1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C42326-02C4-453E-9069-231F01915955}"/>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5" name="Footer Placeholder 4">
            <a:extLst>
              <a:ext uri="{FF2B5EF4-FFF2-40B4-BE49-F238E27FC236}">
                <a16:creationId xmlns:a16="http://schemas.microsoft.com/office/drawing/2014/main" id="{22FC551D-6143-42AD-A00B-28403B28DC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EA34E-6EA7-4C91-8EB0-9EE65BCDC141}"/>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36513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6007-6E5D-477F-9D65-CE9A805E89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9D70E81-AA55-4450-8737-82B11C4582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B99686-DA23-4234-8603-A1FA694A0903}"/>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5" name="Footer Placeholder 4">
            <a:extLst>
              <a:ext uri="{FF2B5EF4-FFF2-40B4-BE49-F238E27FC236}">
                <a16:creationId xmlns:a16="http://schemas.microsoft.com/office/drawing/2014/main" id="{24794BF8-FA30-4748-A90B-E7115DBB98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277ABD-D12F-4BC6-80CB-85DD0397DB46}"/>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185015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2C413-F916-4DEA-A51C-72EA2D30BEB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EA8CE5-DCFE-4A13-A0DC-B23102031E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8FAEA96-3074-4475-A7CD-A396F6416F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12A02CE-580A-49B5-8A82-B10EABF7A2F2}"/>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6" name="Footer Placeholder 5">
            <a:extLst>
              <a:ext uri="{FF2B5EF4-FFF2-40B4-BE49-F238E27FC236}">
                <a16:creationId xmlns:a16="http://schemas.microsoft.com/office/drawing/2014/main" id="{0CA2E0E6-241B-4AE5-BA95-8BBF2A6C48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960267-3D94-444D-8235-31E2398FCC6F}"/>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166655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DB4F1-2C1C-4A9C-A766-54EB1BDCAE2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CEB888-1BA7-443F-B061-BE5C8FD0C8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958FC3-72C5-41CC-9911-26B5BE24B9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BDF83B3-CEFA-4BC7-9FD1-6D34B6BEE6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71C8C0-7773-4542-8165-CB5AE3C3B5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06CBCAC-96BB-4387-B460-AF4250AC5807}"/>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8" name="Footer Placeholder 7">
            <a:extLst>
              <a:ext uri="{FF2B5EF4-FFF2-40B4-BE49-F238E27FC236}">
                <a16:creationId xmlns:a16="http://schemas.microsoft.com/office/drawing/2014/main" id="{A116B599-A2E8-4208-B976-0E402FF6B30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11E48F7-9551-4F83-B867-43A56DDFEBE3}"/>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329802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79C95-E8A4-4E7E-BDD3-6771E31AA3A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2611502-2803-4F9C-B5AD-785613E2FCC4}"/>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4" name="Footer Placeholder 3">
            <a:extLst>
              <a:ext uri="{FF2B5EF4-FFF2-40B4-BE49-F238E27FC236}">
                <a16:creationId xmlns:a16="http://schemas.microsoft.com/office/drawing/2014/main" id="{E393701D-74A0-4F76-BACF-68759AFB9F5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F14F05-186E-4740-8FF4-C6977B7155E2}"/>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3888930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D4DF95-8373-4306-A5DF-81C3B4A0E9B5}"/>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3" name="Footer Placeholder 2">
            <a:extLst>
              <a:ext uri="{FF2B5EF4-FFF2-40B4-BE49-F238E27FC236}">
                <a16:creationId xmlns:a16="http://schemas.microsoft.com/office/drawing/2014/main" id="{3DDC4C95-8786-4413-B2D8-C262F69F079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A4DDB44-1F08-4ACE-9A1A-19351439AE30}"/>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4086483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4DFD0-230D-40EC-9421-3A72F9AB02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7A53594-3D8E-4E7D-AF7F-00482FE555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2C7E66C-96EB-4C05-B342-31F2CBD912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89DB42-A20A-4F89-A03D-0CE41E7F0654}"/>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6" name="Footer Placeholder 5">
            <a:extLst>
              <a:ext uri="{FF2B5EF4-FFF2-40B4-BE49-F238E27FC236}">
                <a16:creationId xmlns:a16="http://schemas.microsoft.com/office/drawing/2014/main" id="{3D856E2E-4831-4BBD-BD3C-3F1328F3AE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4DDB09-D23D-4294-89A0-CA8C99D1B16C}"/>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608778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28E44-27A7-4747-8898-EFCC0C64DD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1FCAC51-B469-4567-9CF3-67E4D9012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A30734C-7418-4C21-A847-B9FE5C1A5A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69D1E4-CC05-4CDB-AE50-5E9B330816CC}"/>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6" name="Footer Placeholder 5">
            <a:extLst>
              <a:ext uri="{FF2B5EF4-FFF2-40B4-BE49-F238E27FC236}">
                <a16:creationId xmlns:a16="http://schemas.microsoft.com/office/drawing/2014/main" id="{F5561FBA-4FAA-4DB8-9A50-597FF2F1D3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94BD1DE-E4C3-41DD-8C85-D6436109B52C}"/>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109588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58343-1865-45F6-AB5C-563958C0E71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A50842-E677-44AB-93C4-312CBBD515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76B385-2309-4D99-A22A-719633C85AF1}"/>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5" name="Footer Placeholder 4">
            <a:extLst>
              <a:ext uri="{FF2B5EF4-FFF2-40B4-BE49-F238E27FC236}">
                <a16:creationId xmlns:a16="http://schemas.microsoft.com/office/drawing/2014/main" id="{B833FF18-211A-4E70-A467-1DBE52F685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79A04A-4A12-4DCD-B380-6BC137B3DA3C}"/>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153887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A6812B-63AA-4E78-BE2B-3FB83660C8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5DC663-95B6-4A28-A3A1-472A3EC1A8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44EE1E-FCB4-4B04-A3D1-5CBA595ABC06}"/>
              </a:ext>
            </a:extLst>
          </p:cNvPr>
          <p:cNvSpPr>
            <a:spLocks noGrp="1"/>
          </p:cNvSpPr>
          <p:nvPr>
            <p:ph type="dt" sz="half" idx="10"/>
          </p:nvPr>
        </p:nvSpPr>
        <p:spPr/>
        <p:txBody>
          <a:bodyPr/>
          <a:lstStyle/>
          <a:p>
            <a:fld id="{518D2D6F-FCD1-4D73-8D10-0C802ABD4D8B}" type="datetimeFigureOut">
              <a:rPr lang="en-GB" smtClean="0"/>
              <a:t>07/07/2021</a:t>
            </a:fld>
            <a:endParaRPr lang="en-GB"/>
          </a:p>
        </p:txBody>
      </p:sp>
      <p:sp>
        <p:nvSpPr>
          <p:cNvPr id="5" name="Footer Placeholder 4">
            <a:extLst>
              <a:ext uri="{FF2B5EF4-FFF2-40B4-BE49-F238E27FC236}">
                <a16:creationId xmlns:a16="http://schemas.microsoft.com/office/drawing/2014/main" id="{43D83466-78B4-4059-9DE1-3DDF08D464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C83B2D-D676-420E-B567-594DD378AFE5}"/>
              </a:ext>
            </a:extLst>
          </p:cNvPr>
          <p:cNvSpPr>
            <a:spLocks noGrp="1"/>
          </p:cNvSpPr>
          <p:nvPr>
            <p:ph type="sldNum" sz="quarter" idx="12"/>
          </p:nvPr>
        </p:nvSpPr>
        <p:spPr/>
        <p:txBody>
          <a:bodyPr/>
          <a:lstStyle/>
          <a:p>
            <a:fld id="{1F73CE52-50AA-4DE9-B916-0B11A9337A42}" type="slidenum">
              <a:rPr lang="en-GB" smtClean="0"/>
              <a:t>‹#›</a:t>
            </a:fld>
            <a:endParaRPr lang="en-GB"/>
          </a:p>
        </p:txBody>
      </p:sp>
    </p:spTree>
    <p:extLst>
      <p:ext uri="{BB962C8B-B14F-4D97-AF65-F5344CB8AC3E}">
        <p14:creationId xmlns:p14="http://schemas.microsoft.com/office/powerpoint/2010/main" val="3998079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0410B7-157D-453A-97F1-4577F1F47F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755415-C41C-45F0-AE99-3D581DB086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8E2895-EBDE-47D4-8A9F-8E51C8212F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8D2D6F-FCD1-4D73-8D10-0C802ABD4D8B}" type="datetimeFigureOut">
              <a:rPr lang="en-GB" smtClean="0"/>
              <a:t>07/07/2021</a:t>
            </a:fld>
            <a:endParaRPr lang="en-GB"/>
          </a:p>
        </p:txBody>
      </p:sp>
      <p:sp>
        <p:nvSpPr>
          <p:cNvPr id="5" name="Footer Placeholder 4">
            <a:extLst>
              <a:ext uri="{FF2B5EF4-FFF2-40B4-BE49-F238E27FC236}">
                <a16:creationId xmlns:a16="http://schemas.microsoft.com/office/drawing/2014/main" id="{F304206F-94FD-4AC3-AE22-8B7EA15B1A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D828123-0693-453E-8202-E1B8964FB2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3CE52-50AA-4DE9-B916-0B11A9337A42}" type="slidenum">
              <a:rPr lang="en-GB" smtClean="0"/>
              <a:t>‹#›</a:t>
            </a:fld>
            <a:endParaRPr lang="en-GB"/>
          </a:p>
        </p:txBody>
      </p:sp>
    </p:spTree>
    <p:extLst>
      <p:ext uri="{BB962C8B-B14F-4D97-AF65-F5344CB8AC3E}">
        <p14:creationId xmlns:p14="http://schemas.microsoft.com/office/powerpoint/2010/main" val="1114126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covid19.saglik.gov.tr/"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selin.sivis@yasar.edu.tr" TargetMode="External"/><Relationship Id="rId2" Type="http://schemas.openxmlformats.org/officeDocument/2006/relationships/hyperlink" Target="mailto:ayselin.yildiz@yasar.edu.tr" TargetMode="External"/><Relationship Id="rId1" Type="http://schemas.openxmlformats.org/officeDocument/2006/relationships/slideLayout" Target="../slideLayouts/slideLayout2.xml"/><Relationship Id="rId5" Type="http://schemas.openxmlformats.org/officeDocument/2006/relationships/hyperlink" Target="mailto:meltem.gruel@yasar.edu.tr" TargetMode="External"/><Relationship Id="rId4" Type="http://schemas.openxmlformats.org/officeDocument/2006/relationships/hyperlink" Target="mailto:D.TeLintelo@ids.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B3CB5A-478C-7240-8CBE-B04256AB3095}"/>
              </a:ext>
            </a:extLst>
          </p:cNvPr>
          <p:cNvSpPr/>
          <p:nvPr/>
        </p:nvSpPr>
        <p:spPr>
          <a:xfrm>
            <a:off x="1054894" y="1114336"/>
            <a:ext cx="10082212" cy="2246769"/>
          </a:xfrm>
          <a:prstGeom prst="rect">
            <a:avLst/>
          </a:prstGeom>
        </p:spPr>
        <p:txBody>
          <a:bodyPr wrap="square">
            <a:spAutoFit/>
          </a:bodyPr>
          <a:lstStyle/>
          <a:p>
            <a:pPr algn="ctr"/>
            <a:r>
              <a:rPr lang="en-US" sz="2800" b="1" dirty="0">
                <a:solidFill>
                  <a:schemeClr val="accent2"/>
                </a:solidFill>
                <a:latin typeface="Times New Roman" panose="02020603050405020304" pitchFamily="18" charset="0"/>
                <a:ea typeface="Times New Roman" panose="02020603050405020304" pitchFamily="18" charset="0"/>
              </a:rPr>
              <a:t>Impacts of COVID-19 pandemic on informal jobs and housing conditions among citizens and refugees: </a:t>
            </a:r>
          </a:p>
          <a:p>
            <a:pPr algn="ctr"/>
            <a:r>
              <a:rPr lang="en-US" sz="2800" b="1" dirty="0">
                <a:solidFill>
                  <a:schemeClr val="accent2"/>
                </a:solidFill>
                <a:latin typeface="Times New Roman" panose="02020603050405020304" pitchFamily="18" charset="0"/>
                <a:ea typeface="Times New Roman" panose="02020603050405020304" pitchFamily="18" charset="0"/>
              </a:rPr>
              <a:t>The Case of Izmir, Turkey </a:t>
            </a:r>
          </a:p>
          <a:p>
            <a:pPr algn="ctr"/>
            <a:endParaRPr lang="en-US" sz="2800" b="1" dirty="0">
              <a:solidFill>
                <a:schemeClr val="accent2"/>
              </a:solidFill>
              <a:latin typeface="Times New Roman" panose="02020603050405020304" pitchFamily="18" charset="0"/>
              <a:ea typeface="Times New Roman" panose="02020603050405020304" pitchFamily="18" charset="0"/>
            </a:endParaRPr>
          </a:p>
          <a:p>
            <a:pPr algn="ctr"/>
            <a:r>
              <a:rPr lang="en-US" sz="2000" b="1" i="1" dirty="0">
                <a:solidFill>
                  <a:schemeClr val="accent2"/>
                </a:solidFill>
                <a:latin typeface="Times New Roman" panose="02020603050405020304" pitchFamily="18" charset="0"/>
                <a:ea typeface="Times New Roman" panose="02020603050405020304" pitchFamily="18" charset="0"/>
              </a:rPr>
              <a:t>June 11, 2021</a:t>
            </a:r>
            <a:r>
              <a:rPr lang="en-US" sz="2800" b="1" dirty="0">
                <a:solidFill>
                  <a:schemeClr val="accent2"/>
                </a:solidFill>
                <a:latin typeface="Times New Roman" panose="02020603050405020304" pitchFamily="18" charset="0"/>
                <a:ea typeface="Times New Roman" panose="02020603050405020304" pitchFamily="18" charset="0"/>
              </a:rPr>
              <a:t> </a:t>
            </a:r>
            <a:endParaRPr lang="en-TR" sz="2800" dirty="0">
              <a:solidFill>
                <a:schemeClr val="accent2"/>
              </a:solidFill>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174FCCF9-B4ED-3940-A50F-2BD89571BF4E}"/>
              </a:ext>
            </a:extLst>
          </p:cNvPr>
          <p:cNvSpPr/>
          <p:nvPr/>
        </p:nvSpPr>
        <p:spPr>
          <a:xfrm>
            <a:off x="3557587" y="3245003"/>
            <a:ext cx="5372100" cy="1477328"/>
          </a:xfrm>
          <a:prstGeom prst="rect">
            <a:avLst/>
          </a:prstGeom>
        </p:spPr>
        <p:txBody>
          <a:bodyPr wrap="square" lIns="91440" tIns="45720" rIns="91440" bIns="45720" anchor="t">
            <a:spAutoFit/>
          </a:bodyPr>
          <a:lstStyle/>
          <a:p>
            <a:endParaRPr lang="en-GB" dirty="0"/>
          </a:p>
          <a:p>
            <a:r>
              <a:rPr lang="en-GB" i="1" dirty="0" err="1">
                <a:ea typeface="+mn-lt"/>
                <a:cs typeface="+mn-lt"/>
              </a:rPr>
              <a:t>Ayselin</a:t>
            </a:r>
            <a:r>
              <a:rPr lang="en-GB" i="1" dirty="0">
                <a:ea typeface="+mn-lt"/>
                <a:cs typeface="+mn-lt"/>
              </a:rPr>
              <a:t> YILDIZ, Yasar University</a:t>
            </a:r>
          </a:p>
          <a:p>
            <a:r>
              <a:rPr lang="en-GB" i="1" dirty="0"/>
              <a:t>Selin SIVIS, IDS and Essex University</a:t>
            </a:r>
            <a:endParaRPr lang="en-GB" dirty="0"/>
          </a:p>
          <a:p>
            <a:r>
              <a:rPr lang="en-GB" i="1" dirty="0" err="1">
                <a:ea typeface="+mn-lt"/>
                <a:cs typeface="+mn-lt"/>
              </a:rPr>
              <a:t>Dolf</a:t>
            </a:r>
            <a:r>
              <a:rPr lang="en-GB" i="1" dirty="0">
                <a:ea typeface="+mn-lt"/>
                <a:cs typeface="+mn-lt"/>
              </a:rPr>
              <a:t> </a:t>
            </a:r>
            <a:r>
              <a:rPr lang="en-GB" i="1" dirty="0" err="1">
                <a:ea typeface="+mn-lt"/>
                <a:cs typeface="+mn-lt"/>
              </a:rPr>
              <a:t>te</a:t>
            </a:r>
            <a:r>
              <a:rPr lang="en-GB" i="1" dirty="0">
                <a:ea typeface="+mn-lt"/>
                <a:cs typeface="+mn-lt"/>
              </a:rPr>
              <a:t> </a:t>
            </a:r>
            <a:r>
              <a:rPr lang="en-GB" i="1" dirty="0" err="1">
                <a:ea typeface="+mn-lt"/>
                <a:cs typeface="+mn-lt"/>
              </a:rPr>
              <a:t>Lintelo</a:t>
            </a:r>
            <a:r>
              <a:rPr lang="en-GB" i="1" dirty="0">
                <a:ea typeface="+mn-lt"/>
                <a:cs typeface="+mn-lt"/>
              </a:rPr>
              <a:t>, Institute of Development Studies</a:t>
            </a:r>
            <a:endParaRPr lang="en-GB" dirty="0">
              <a:ea typeface="+mn-lt"/>
              <a:cs typeface="+mn-lt"/>
            </a:endParaRPr>
          </a:p>
          <a:p>
            <a:r>
              <a:rPr lang="en-GB" i="1" dirty="0"/>
              <a:t>Meltem GUREL, Yasar University</a:t>
            </a:r>
            <a:endParaRPr lang="en-GB" dirty="0"/>
          </a:p>
        </p:txBody>
      </p:sp>
      <p:sp>
        <p:nvSpPr>
          <p:cNvPr id="6" name="Rectangle 5">
            <a:extLst>
              <a:ext uri="{FF2B5EF4-FFF2-40B4-BE49-F238E27FC236}">
                <a16:creationId xmlns:a16="http://schemas.microsoft.com/office/drawing/2014/main" id="{08D13CD5-72E5-EF4A-A9BC-FC070FC059E9}"/>
              </a:ext>
            </a:extLst>
          </p:cNvPr>
          <p:cNvSpPr/>
          <p:nvPr/>
        </p:nvSpPr>
        <p:spPr>
          <a:xfrm>
            <a:off x="333374" y="5934670"/>
            <a:ext cx="10082213" cy="923330"/>
          </a:xfrm>
          <a:prstGeom prst="rect">
            <a:avLst/>
          </a:prstGeom>
        </p:spPr>
        <p:txBody>
          <a:bodyPr wrap="square">
            <a:spAutoFit/>
          </a:bodyPr>
          <a:lstStyle/>
          <a:p>
            <a:r>
              <a:rPr lang="en-US" dirty="0"/>
              <a:t>Project: Wellbeing and Housing Infrastructures in Urban Turkey (WHIT), </a:t>
            </a:r>
            <a:br>
              <a:rPr lang="en-US" dirty="0"/>
            </a:br>
            <a:r>
              <a:rPr lang="en-US" i="1" dirty="0"/>
              <a:t>Funded by British Academy Urban Infrastructures of Wellbeing </a:t>
            </a:r>
            <a:r>
              <a:rPr lang="en-US" i="1" dirty="0" err="1"/>
              <a:t>Programme</a:t>
            </a:r>
            <a:br>
              <a:rPr lang="en-US" dirty="0"/>
            </a:br>
            <a:endParaRPr lang="en-TR" dirty="0"/>
          </a:p>
        </p:txBody>
      </p:sp>
      <p:pic>
        <p:nvPicPr>
          <p:cNvPr id="1026" name="Picture 2">
            <a:extLst>
              <a:ext uri="{FF2B5EF4-FFF2-40B4-BE49-F238E27FC236}">
                <a16:creationId xmlns:a16="http://schemas.microsoft.com/office/drawing/2014/main" id="{DC456D80-135E-A549-A993-F227D10CB2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2037" y="4987319"/>
            <a:ext cx="3467100" cy="173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37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8D4099-C30A-9840-B700-19A9E96096F5}"/>
              </a:ext>
            </a:extLst>
          </p:cNvPr>
          <p:cNvSpPr>
            <a:spLocks noGrp="1"/>
          </p:cNvSpPr>
          <p:nvPr>
            <p:ph type="title"/>
          </p:nvPr>
        </p:nvSpPr>
        <p:spPr>
          <a:xfrm>
            <a:off x="838200" y="365125"/>
            <a:ext cx="10515600" cy="1325563"/>
          </a:xfrm>
        </p:spPr>
        <p:txBody>
          <a:bodyPr>
            <a:normAutofit/>
          </a:bodyPr>
          <a:lstStyle/>
          <a:p>
            <a:r>
              <a:rPr lang="en-TR" sz="5400" dirty="0"/>
              <a:t>Outline</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0DE767-42A2-8B4F-8042-987AAD587F53}"/>
              </a:ext>
            </a:extLst>
          </p:cNvPr>
          <p:cNvSpPr>
            <a:spLocks noGrp="1"/>
          </p:cNvSpPr>
          <p:nvPr>
            <p:ph idx="1"/>
          </p:nvPr>
        </p:nvSpPr>
        <p:spPr>
          <a:xfrm>
            <a:off x="838200" y="1929384"/>
            <a:ext cx="10515600" cy="4251960"/>
          </a:xfrm>
        </p:spPr>
        <p:txBody>
          <a:bodyPr vert="horz" lIns="91440" tIns="45720" rIns="91440" bIns="45720" rtlCol="0" anchor="t">
            <a:normAutofit/>
          </a:bodyPr>
          <a:lstStyle/>
          <a:p>
            <a:r>
              <a:rPr lang="en-TR" sz="2200" dirty="0"/>
              <a:t>Refugee Context and COVID-19 Situation in Turkey</a:t>
            </a:r>
            <a:endParaRPr lang="en-TR" sz="2200" dirty="0">
              <a:cs typeface="Calibri" panose="020F0502020204030204"/>
            </a:endParaRPr>
          </a:p>
          <a:p>
            <a:r>
              <a:rPr lang="en-TR" sz="2200" dirty="0"/>
              <a:t>WHIT Project Info and Initial Research Findings</a:t>
            </a:r>
          </a:p>
        </p:txBody>
      </p:sp>
      <p:sp>
        <p:nvSpPr>
          <p:cNvPr id="4" name="Rounded Rectangle 3">
            <a:extLst>
              <a:ext uri="{FF2B5EF4-FFF2-40B4-BE49-F238E27FC236}">
                <a16:creationId xmlns:a16="http://schemas.microsoft.com/office/drawing/2014/main" id="{1EA7E647-F8CC-DC40-9192-E2D597CB3E42}"/>
              </a:ext>
            </a:extLst>
          </p:cNvPr>
          <p:cNvSpPr/>
          <p:nvPr/>
        </p:nvSpPr>
        <p:spPr>
          <a:xfrm>
            <a:off x="1171575" y="3657600"/>
            <a:ext cx="9472613" cy="212883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spcAft>
                <a:spcPts val="600"/>
              </a:spcAft>
            </a:pPr>
            <a:r>
              <a:rPr lang="en-TR" sz="2400" b="1" dirty="0"/>
              <a:t>Research Question</a:t>
            </a:r>
          </a:p>
          <a:p>
            <a:pPr>
              <a:spcAft>
                <a:spcPts val="600"/>
              </a:spcAft>
            </a:pPr>
            <a:endParaRPr lang="en-TR" sz="2400" b="1" dirty="0"/>
          </a:p>
          <a:p>
            <a:pPr>
              <a:spcAft>
                <a:spcPts val="600"/>
              </a:spcAft>
            </a:pPr>
            <a:r>
              <a:rPr lang="en-TR" sz="2400" dirty="0"/>
              <a:t>How to explain the </a:t>
            </a:r>
            <a:r>
              <a:rPr lang="en-US" sz="2400" u="sng" dirty="0"/>
              <a:t>perceptions and experiences </a:t>
            </a:r>
            <a:r>
              <a:rPr lang="en-US" sz="2400"/>
              <a:t>of low-income Turkish </a:t>
            </a:r>
            <a:r>
              <a:rPr lang="en-US" sz="2400" dirty="0"/>
              <a:t>citizens and refugees in Izmir about the COVID-19 pandemic in terms of the well-being impact on </a:t>
            </a:r>
            <a:r>
              <a:rPr lang="en-US" sz="2400" u="sng" dirty="0"/>
              <a:t>informal employment and housing</a:t>
            </a:r>
            <a:r>
              <a:rPr lang="en-US" sz="2400" dirty="0"/>
              <a:t>?</a:t>
            </a:r>
            <a:r>
              <a:rPr lang="en-TR" sz="2400" dirty="0"/>
              <a:t> </a:t>
            </a:r>
            <a:endParaRPr lang="en-TR" sz="2400" dirty="0">
              <a:cs typeface="Calibri"/>
            </a:endParaRPr>
          </a:p>
        </p:txBody>
      </p:sp>
    </p:spTree>
    <p:extLst>
      <p:ext uri="{BB962C8B-B14F-4D97-AF65-F5344CB8AC3E}">
        <p14:creationId xmlns:p14="http://schemas.microsoft.com/office/powerpoint/2010/main" val="1797339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8D4099-C30A-9840-B700-19A9E96096F5}"/>
              </a:ext>
            </a:extLst>
          </p:cNvPr>
          <p:cNvSpPr>
            <a:spLocks noGrp="1"/>
          </p:cNvSpPr>
          <p:nvPr>
            <p:ph type="title"/>
          </p:nvPr>
        </p:nvSpPr>
        <p:spPr>
          <a:xfrm>
            <a:off x="838200" y="365125"/>
            <a:ext cx="10515600" cy="1325563"/>
          </a:xfrm>
        </p:spPr>
        <p:txBody>
          <a:bodyPr>
            <a:normAutofit/>
          </a:bodyPr>
          <a:lstStyle/>
          <a:p>
            <a:r>
              <a:rPr lang="en-US" sz="5400" dirty="0"/>
              <a:t>R</a:t>
            </a:r>
            <a:r>
              <a:rPr lang="en-TR" sz="5400" dirty="0"/>
              <a:t>efugee Context in Turkey</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0DE767-42A2-8B4F-8042-987AAD587F53}"/>
              </a:ext>
            </a:extLst>
          </p:cNvPr>
          <p:cNvSpPr>
            <a:spLocks noGrp="1"/>
          </p:cNvSpPr>
          <p:nvPr>
            <p:ph idx="1"/>
          </p:nvPr>
        </p:nvSpPr>
        <p:spPr>
          <a:xfrm>
            <a:off x="4908176" y="1929384"/>
            <a:ext cx="6445624" cy="2440413"/>
          </a:xfrm>
        </p:spPr>
        <p:txBody>
          <a:bodyPr vert="horz" lIns="91440" tIns="45720" rIns="91440" bIns="45720" rtlCol="0" anchor="t">
            <a:normAutofit fontScale="92500" lnSpcReduction="10000"/>
          </a:bodyPr>
          <a:lstStyle/>
          <a:p>
            <a:r>
              <a:rPr lang="en-US" sz="2200" dirty="0"/>
              <a:t>Turkey hosts the world’s largest refugee population: 4 million (3,6 million Syrians, 10</a:t>
            </a:r>
            <a:r>
              <a:rPr lang="en-US" sz="2200" baseline="30000" dirty="0"/>
              <a:t>th</a:t>
            </a:r>
            <a:r>
              <a:rPr lang="en-US" sz="2200" dirty="0"/>
              <a:t> year of first arrival) </a:t>
            </a:r>
          </a:p>
          <a:p>
            <a:r>
              <a:rPr lang="en-US" sz="2200" dirty="0"/>
              <a:t>Overview: Syrians’ legal status, granted rights</a:t>
            </a:r>
          </a:p>
          <a:p>
            <a:r>
              <a:rPr lang="en-US" sz="2200" b="1" u="sng" dirty="0"/>
              <a:t>Permanent temporariness</a:t>
            </a:r>
            <a:r>
              <a:rPr lang="en-US" sz="2200" dirty="0"/>
              <a:t>: Path of return X Integration </a:t>
            </a:r>
            <a:br>
              <a:rPr lang="en-US" sz="2200" dirty="0"/>
            </a:br>
            <a:r>
              <a:rPr lang="en-US" sz="2200" dirty="0"/>
              <a:t>(State discourse and policy realities) Citizens’ perceptions over time</a:t>
            </a:r>
          </a:p>
          <a:p>
            <a:r>
              <a:rPr lang="en-US" sz="2200" dirty="0"/>
              <a:t>Housing situation in Izmir for Syrians (Two cases: City-Basmane and Rural-</a:t>
            </a:r>
            <a:r>
              <a:rPr lang="en-US" sz="2200" dirty="0" err="1"/>
              <a:t>Torbali</a:t>
            </a:r>
            <a:r>
              <a:rPr lang="en-US" sz="2200" dirty="0"/>
              <a:t>) </a:t>
            </a:r>
          </a:p>
          <a:p>
            <a:endParaRPr lang="en-US" sz="2200" dirty="0"/>
          </a:p>
          <a:p>
            <a:pPr marL="0" indent="0">
              <a:buNone/>
            </a:pPr>
            <a:endParaRPr lang="en-US" sz="2200" dirty="0">
              <a:highlight>
                <a:srgbClr val="FFFF00"/>
              </a:highlight>
              <a:cs typeface="Calibri" panose="020F0502020204030204"/>
            </a:endParaRPr>
          </a:p>
        </p:txBody>
      </p:sp>
      <p:pic>
        <p:nvPicPr>
          <p:cNvPr id="4" name="Picture 4" descr="Map&#10;&#10;Description automatically generated">
            <a:extLst>
              <a:ext uri="{FF2B5EF4-FFF2-40B4-BE49-F238E27FC236}">
                <a16:creationId xmlns:a16="http://schemas.microsoft.com/office/drawing/2014/main" id="{86E7F6D6-FC72-4BC6-9FED-2D2B755D4709}"/>
              </a:ext>
            </a:extLst>
          </p:cNvPr>
          <p:cNvPicPr>
            <a:picLocks noChangeAspect="1"/>
          </p:cNvPicPr>
          <p:nvPr/>
        </p:nvPicPr>
        <p:blipFill>
          <a:blip r:embed="rId2"/>
          <a:stretch>
            <a:fillRect/>
          </a:stretch>
        </p:blipFill>
        <p:spPr>
          <a:xfrm>
            <a:off x="618565" y="1991062"/>
            <a:ext cx="4132729" cy="3297218"/>
          </a:xfrm>
          <a:prstGeom prst="rect">
            <a:avLst/>
          </a:prstGeom>
        </p:spPr>
      </p:pic>
    </p:spTree>
    <p:extLst>
      <p:ext uri="{BB962C8B-B14F-4D97-AF65-F5344CB8AC3E}">
        <p14:creationId xmlns:p14="http://schemas.microsoft.com/office/powerpoint/2010/main" val="202404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A4F54-1755-BD4B-AAF8-1D3767E69979}"/>
              </a:ext>
            </a:extLst>
          </p:cNvPr>
          <p:cNvSpPr>
            <a:spLocks noGrp="1"/>
          </p:cNvSpPr>
          <p:nvPr>
            <p:ph type="title"/>
          </p:nvPr>
        </p:nvSpPr>
        <p:spPr/>
        <p:txBody>
          <a:bodyPr/>
          <a:lstStyle/>
          <a:p>
            <a:r>
              <a:rPr lang="en-TR" dirty="0"/>
              <a:t>Overview: COVID-19 situation in Turkey</a:t>
            </a:r>
          </a:p>
        </p:txBody>
      </p:sp>
      <p:graphicFrame>
        <p:nvGraphicFramePr>
          <p:cNvPr id="4" name="Table 4">
            <a:extLst>
              <a:ext uri="{FF2B5EF4-FFF2-40B4-BE49-F238E27FC236}">
                <a16:creationId xmlns:a16="http://schemas.microsoft.com/office/drawing/2014/main" id="{08555E24-4A8B-3A48-A443-26302B694B3E}"/>
              </a:ext>
            </a:extLst>
          </p:cNvPr>
          <p:cNvGraphicFramePr>
            <a:graphicFrameLocks noGrp="1"/>
          </p:cNvGraphicFramePr>
          <p:nvPr>
            <p:extLst>
              <p:ext uri="{D42A27DB-BD31-4B8C-83A1-F6EECF244321}">
                <p14:modId xmlns:p14="http://schemas.microsoft.com/office/powerpoint/2010/main" val="3931949630"/>
              </p:ext>
            </p:extLst>
          </p:nvPr>
        </p:nvGraphicFramePr>
        <p:xfrm>
          <a:off x="751681" y="1690688"/>
          <a:ext cx="6677025" cy="2494280"/>
        </p:xfrm>
        <a:graphic>
          <a:graphicData uri="http://schemas.openxmlformats.org/drawingml/2006/table">
            <a:tbl>
              <a:tblPr firstRow="1" bandRow="1">
                <a:tableStyleId>{21E4AEA4-8DFA-4A89-87EB-49C32662AFE0}</a:tableStyleId>
              </a:tblPr>
              <a:tblGrid>
                <a:gridCol w="4064000">
                  <a:extLst>
                    <a:ext uri="{9D8B030D-6E8A-4147-A177-3AD203B41FA5}">
                      <a16:colId xmlns:a16="http://schemas.microsoft.com/office/drawing/2014/main" val="1080592322"/>
                    </a:ext>
                  </a:extLst>
                </a:gridCol>
                <a:gridCol w="2613025">
                  <a:extLst>
                    <a:ext uri="{9D8B030D-6E8A-4147-A177-3AD203B41FA5}">
                      <a16:colId xmlns:a16="http://schemas.microsoft.com/office/drawing/2014/main" val="1688883607"/>
                    </a:ext>
                  </a:extLst>
                </a:gridCol>
              </a:tblGrid>
              <a:tr h="370840">
                <a:tc>
                  <a:txBody>
                    <a:bodyPr/>
                    <a:lstStyle/>
                    <a:p>
                      <a:r>
                        <a:rPr lang="en-TR" dirty="0"/>
                        <a:t>Items</a:t>
                      </a:r>
                    </a:p>
                  </a:txBody>
                  <a:tcPr/>
                </a:tc>
                <a:tc>
                  <a:txBody>
                    <a:bodyPr/>
                    <a:lstStyle/>
                    <a:p>
                      <a:r>
                        <a:rPr lang="en-TR" dirty="0"/>
                        <a:t>Number</a:t>
                      </a:r>
                    </a:p>
                  </a:txBody>
                  <a:tcPr/>
                </a:tc>
                <a:extLst>
                  <a:ext uri="{0D108BD9-81ED-4DB2-BD59-A6C34878D82A}">
                    <a16:rowId xmlns:a16="http://schemas.microsoft.com/office/drawing/2014/main" val="3733971592"/>
                  </a:ext>
                </a:extLst>
              </a:tr>
              <a:tr h="370840">
                <a:tc>
                  <a:txBody>
                    <a:bodyPr/>
                    <a:lstStyle/>
                    <a:p>
                      <a:r>
                        <a:rPr lang="en-TR" dirty="0"/>
                        <a:t>Number of tests</a:t>
                      </a:r>
                    </a:p>
                  </a:txBody>
                  <a:tcPr/>
                </a:tc>
                <a:tc>
                  <a:txBody>
                    <a:bodyPr/>
                    <a:lstStyle/>
                    <a:p>
                      <a:r>
                        <a:rPr lang="en-TR" dirty="0"/>
                        <a:t>55,6 million</a:t>
                      </a:r>
                    </a:p>
                  </a:txBody>
                  <a:tcPr/>
                </a:tc>
                <a:extLst>
                  <a:ext uri="{0D108BD9-81ED-4DB2-BD59-A6C34878D82A}">
                    <a16:rowId xmlns:a16="http://schemas.microsoft.com/office/drawing/2014/main" val="2354742454"/>
                  </a:ext>
                </a:extLst>
              </a:tr>
              <a:tr h="370840">
                <a:tc>
                  <a:txBody>
                    <a:bodyPr/>
                    <a:lstStyle/>
                    <a:p>
                      <a:r>
                        <a:rPr lang="en-TR" dirty="0"/>
                        <a:t>Number of infected people</a:t>
                      </a:r>
                    </a:p>
                  </a:txBody>
                  <a:tcPr/>
                </a:tc>
                <a:tc>
                  <a:txBody>
                    <a:bodyPr/>
                    <a:lstStyle/>
                    <a:p>
                      <a:r>
                        <a:rPr lang="en-TR" dirty="0"/>
                        <a:t>5,2 million</a:t>
                      </a:r>
                    </a:p>
                  </a:txBody>
                  <a:tcPr/>
                </a:tc>
                <a:extLst>
                  <a:ext uri="{0D108BD9-81ED-4DB2-BD59-A6C34878D82A}">
                    <a16:rowId xmlns:a16="http://schemas.microsoft.com/office/drawing/2014/main" val="4064682821"/>
                  </a:ext>
                </a:extLst>
              </a:tr>
              <a:tr h="370840">
                <a:tc>
                  <a:txBody>
                    <a:bodyPr/>
                    <a:lstStyle/>
                    <a:p>
                      <a:r>
                        <a:rPr lang="en-TR" dirty="0"/>
                        <a:t>Number of deaths</a:t>
                      </a:r>
                    </a:p>
                  </a:txBody>
                  <a:tcPr/>
                </a:tc>
                <a:tc>
                  <a:txBody>
                    <a:bodyPr/>
                    <a:lstStyle/>
                    <a:p>
                      <a:r>
                        <a:rPr lang="en-TR" dirty="0"/>
                        <a:t>48.255</a:t>
                      </a:r>
                    </a:p>
                  </a:txBody>
                  <a:tcPr/>
                </a:tc>
                <a:extLst>
                  <a:ext uri="{0D108BD9-81ED-4DB2-BD59-A6C34878D82A}">
                    <a16:rowId xmlns:a16="http://schemas.microsoft.com/office/drawing/2014/main" val="3236085769"/>
                  </a:ext>
                </a:extLst>
              </a:tr>
              <a:tr h="370840">
                <a:tc>
                  <a:txBody>
                    <a:bodyPr/>
                    <a:lstStyle/>
                    <a:p>
                      <a:r>
                        <a:rPr lang="en-TR" dirty="0"/>
                        <a:t>Numbr of recoveries </a:t>
                      </a:r>
                    </a:p>
                  </a:txBody>
                  <a:tcPr/>
                </a:tc>
                <a:tc>
                  <a:txBody>
                    <a:bodyPr/>
                    <a:lstStyle/>
                    <a:p>
                      <a:r>
                        <a:rPr lang="en-TR" dirty="0"/>
                        <a:t>5,1 million</a:t>
                      </a:r>
                    </a:p>
                  </a:txBody>
                  <a:tcPr/>
                </a:tc>
                <a:extLst>
                  <a:ext uri="{0D108BD9-81ED-4DB2-BD59-A6C34878D82A}">
                    <a16:rowId xmlns:a16="http://schemas.microsoft.com/office/drawing/2014/main" val="2058071700"/>
                  </a:ext>
                </a:extLst>
              </a:tr>
              <a:tr h="370840">
                <a:tc>
                  <a:txBody>
                    <a:bodyPr/>
                    <a:lstStyle/>
                    <a:p>
                      <a:r>
                        <a:rPr lang="en-TR" dirty="0"/>
                        <a:t>Number of vaccination (1st and 2nd doses)</a:t>
                      </a:r>
                    </a:p>
                  </a:txBody>
                  <a:tcPr/>
                </a:tc>
                <a:tc>
                  <a:txBody>
                    <a:bodyPr/>
                    <a:lstStyle/>
                    <a:p>
                      <a:r>
                        <a:rPr lang="en-TR" dirty="0"/>
                        <a:t>31,2 million</a:t>
                      </a:r>
                    </a:p>
                  </a:txBody>
                  <a:tcPr/>
                </a:tc>
                <a:extLst>
                  <a:ext uri="{0D108BD9-81ED-4DB2-BD59-A6C34878D82A}">
                    <a16:rowId xmlns:a16="http://schemas.microsoft.com/office/drawing/2014/main" val="2193926116"/>
                  </a:ext>
                </a:extLst>
              </a:tr>
            </a:tbl>
          </a:graphicData>
        </a:graphic>
      </p:graphicFrame>
      <p:sp>
        <p:nvSpPr>
          <p:cNvPr id="7" name="TextBox 6">
            <a:extLst>
              <a:ext uri="{FF2B5EF4-FFF2-40B4-BE49-F238E27FC236}">
                <a16:creationId xmlns:a16="http://schemas.microsoft.com/office/drawing/2014/main" id="{A1285A41-BB2C-6E42-81C1-7C209A175AD1}"/>
              </a:ext>
            </a:extLst>
          </p:cNvPr>
          <p:cNvSpPr txBox="1"/>
          <p:nvPr/>
        </p:nvSpPr>
        <p:spPr>
          <a:xfrm>
            <a:off x="637381" y="4238704"/>
            <a:ext cx="8301037" cy="369332"/>
          </a:xfrm>
          <a:prstGeom prst="rect">
            <a:avLst/>
          </a:prstGeom>
          <a:noFill/>
        </p:spPr>
        <p:txBody>
          <a:bodyPr wrap="square" rtlCol="0">
            <a:spAutoFit/>
          </a:bodyPr>
          <a:lstStyle/>
          <a:p>
            <a:r>
              <a:rPr lang="en-TR" dirty="0"/>
              <a:t>Resource: Ministry of Health, </a:t>
            </a:r>
            <a:r>
              <a:rPr lang="en-US" dirty="0">
                <a:hlinkClick r:id="rId2"/>
              </a:rPr>
              <a:t>https://covid19.saglik.gov.tr</a:t>
            </a:r>
            <a:r>
              <a:rPr lang="en-US" dirty="0"/>
              <a:t> </a:t>
            </a:r>
            <a:endParaRPr lang="en-TR" dirty="0"/>
          </a:p>
        </p:txBody>
      </p:sp>
      <p:sp>
        <p:nvSpPr>
          <p:cNvPr id="8" name="TextBox 7">
            <a:extLst>
              <a:ext uri="{FF2B5EF4-FFF2-40B4-BE49-F238E27FC236}">
                <a16:creationId xmlns:a16="http://schemas.microsoft.com/office/drawing/2014/main" id="{E6762A7C-AFDF-2947-BD5F-0C5E1C57F57A}"/>
              </a:ext>
            </a:extLst>
          </p:cNvPr>
          <p:cNvSpPr txBox="1"/>
          <p:nvPr/>
        </p:nvSpPr>
        <p:spPr>
          <a:xfrm>
            <a:off x="838200" y="5031105"/>
            <a:ext cx="8301037" cy="1200329"/>
          </a:xfrm>
          <a:prstGeom prst="rect">
            <a:avLst/>
          </a:prstGeom>
          <a:noFill/>
        </p:spPr>
        <p:txBody>
          <a:bodyPr wrap="square" rtlCol="0">
            <a:spAutoFit/>
          </a:bodyPr>
          <a:lstStyle/>
          <a:p>
            <a:r>
              <a:rPr lang="en-TR" dirty="0"/>
              <a:t>BioNTech/Pfizer, Sinovac CoronaVac, Sputnik V. Six vaccines in clinical trials in Turkey</a:t>
            </a:r>
          </a:p>
          <a:p>
            <a:r>
              <a:rPr lang="en-TR" dirty="0"/>
              <a:t>Vaccination takes place acc.to priority groups:</a:t>
            </a:r>
            <a:br>
              <a:rPr lang="en-TR" dirty="0"/>
            </a:br>
            <a:r>
              <a:rPr lang="en-TR" dirty="0"/>
              <a:t> 	</a:t>
            </a:r>
            <a:r>
              <a:rPr lang="en-US" dirty="0"/>
              <a:t>Frontline workers in health and social care settings</a:t>
            </a:r>
          </a:p>
          <a:p>
            <a:r>
              <a:rPr lang="en-US" dirty="0"/>
              <a:t>	People over the age of 50</a:t>
            </a:r>
            <a:endParaRPr lang="en-TR" dirty="0"/>
          </a:p>
        </p:txBody>
      </p:sp>
      <p:pic>
        <p:nvPicPr>
          <p:cNvPr id="3074" name="Picture 2" descr="20 Haziran Dünya Mülteci Günü: &amp;quot;Türkiye&amp;#39;deki mültecilerin yüzde 70&amp;#39;i  pandemi sürecinde işini kaybetti&amp;quot; - BBC News Türkçe">
            <a:extLst>
              <a:ext uri="{FF2B5EF4-FFF2-40B4-BE49-F238E27FC236}">
                <a16:creationId xmlns:a16="http://schemas.microsoft.com/office/drawing/2014/main" id="{462A3C5A-4B44-844B-9C38-A2C7FE026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9237" y="4866253"/>
            <a:ext cx="2720057" cy="1530032"/>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a:extLst>
              <a:ext uri="{FF2B5EF4-FFF2-40B4-BE49-F238E27FC236}">
                <a16:creationId xmlns:a16="http://schemas.microsoft.com/office/drawing/2014/main" id="{0FFB5CF0-D40B-A44D-AB96-67F33BA618DF}"/>
              </a:ext>
            </a:extLst>
          </p:cNvPr>
          <p:cNvSpPr/>
          <p:nvPr/>
        </p:nvSpPr>
        <p:spPr>
          <a:xfrm>
            <a:off x="8372475" y="1843088"/>
            <a:ext cx="3343275" cy="21717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TR" dirty="0"/>
              <a:t>What about COVID-19 situation for Refugees in Turkey and vaccination of Syrians?</a:t>
            </a:r>
          </a:p>
          <a:p>
            <a:pPr algn="ctr"/>
            <a:endParaRPr lang="en-TR" dirty="0"/>
          </a:p>
          <a:p>
            <a:pPr algn="ctr"/>
            <a:r>
              <a:rPr lang="en-TR" dirty="0"/>
              <a:t>Sensitive issue in the context of increasing anti-Syrian sentiments among the host society </a:t>
            </a:r>
          </a:p>
        </p:txBody>
      </p:sp>
    </p:spTree>
    <p:extLst>
      <p:ext uri="{BB962C8B-B14F-4D97-AF65-F5344CB8AC3E}">
        <p14:creationId xmlns:p14="http://schemas.microsoft.com/office/powerpoint/2010/main" val="189635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F8DB-347C-2F44-B5A5-F0CF9C79009B}"/>
              </a:ext>
            </a:extLst>
          </p:cNvPr>
          <p:cNvSpPr>
            <a:spLocks noGrp="1"/>
          </p:cNvSpPr>
          <p:nvPr>
            <p:ph type="title"/>
          </p:nvPr>
        </p:nvSpPr>
        <p:spPr/>
        <p:txBody>
          <a:bodyPr/>
          <a:lstStyle/>
          <a:p>
            <a:r>
              <a:rPr lang="en-TR" dirty="0"/>
              <a:t>State response to COVID-19 and impacts</a:t>
            </a:r>
          </a:p>
        </p:txBody>
      </p:sp>
      <p:sp>
        <p:nvSpPr>
          <p:cNvPr id="3" name="Content Placeholder 2">
            <a:extLst>
              <a:ext uri="{FF2B5EF4-FFF2-40B4-BE49-F238E27FC236}">
                <a16:creationId xmlns:a16="http://schemas.microsoft.com/office/drawing/2014/main" id="{0C9972DA-CDAF-6344-9EF7-CCF14E11A0C6}"/>
              </a:ext>
            </a:extLst>
          </p:cNvPr>
          <p:cNvSpPr>
            <a:spLocks noGrp="1"/>
          </p:cNvSpPr>
          <p:nvPr>
            <p:ph idx="1"/>
          </p:nvPr>
        </p:nvSpPr>
        <p:spPr/>
        <p:txBody>
          <a:bodyPr vert="horz" lIns="91440" tIns="45720" rIns="91440" bIns="45720" rtlCol="0" anchor="t">
            <a:normAutofit fontScale="85000" lnSpcReduction="20000"/>
          </a:bodyPr>
          <a:lstStyle/>
          <a:p>
            <a:pPr marL="0" indent="0" algn="just">
              <a:buNone/>
            </a:pPr>
            <a:r>
              <a:rPr lang="en-US" sz="3200" dirty="0">
                <a:cs typeface="Calibri"/>
              </a:rPr>
              <a:t>The first wave:</a:t>
            </a:r>
            <a:endParaRPr lang="tr-TR"/>
          </a:p>
          <a:p>
            <a:pPr marL="0" indent="0" algn="just">
              <a:buNone/>
            </a:pPr>
            <a:r>
              <a:rPr lang="en-US" dirty="0">
                <a:cs typeface="Calibri"/>
              </a:rPr>
              <a:t>-</a:t>
            </a:r>
            <a:r>
              <a:rPr lang="en-US" sz="2600" dirty="0">
                <a:cs typeface="Calibri"/>
              </a:rPr>
              <a:t>closing borders (except for citizens and returning residents), stopping flights, closing schools, mosques, and non-essential shops, suspending large gatherings, introducing lockdown measures for specific age groups, announcing social distancing precautions, introducing restrictions on inter-city travel and using public transportation</a:t>
            </a:r>
          </a:p>
          <a:p>
            <a:pPr marL="0" indent="0" algn="just">
              <a:buNone/>
            </a:pPr>
            <a:r>
              <a:rPr lang="en-US" sz="3000" dirty="0">
                <a:cs typeface="Calibri"/>
              </a:rPr>
              <a:t>The second wave:</a:t>
            </a:r>
            <a:endParaRPr lang="en-US" sz="3000" dirty="0"/>
          </a:p>
          <a:p>
            <a:pPr marL="0" indent="0" algn="just">
              <a:buNone/>
            </a:pPr>
            <a:r>
              <a:rPr lang="en-US" sz="2600" dirty="0">
                <a:cs typeface="Calibri"/>
              </a:rPr>
              <a:t>-introducing online education, allowing only take-away service for café and restaurants, employing partial curfew measures, implementing lockdown-measures for specific age groups, closing bars, night clubs, cinemas, theaters, suspending flights with some countries, introducing flexible working in private and public sectors </a:t>
            </a:r>
            <a:endParaRPr lang="en-US" sz="2600" dirty="0"/>
          </a:p>
          <a:p>
            <a:pPr algn="just"/>
            <a:r>
              <a:rPr lang="en-TR" dirty="0">
                <a:highlight>
                  <a:srgbClr val="FFFF00"/>
                </a:highlight>
              </a:rPr>
              <a:t>We can review some economic impacts of lock downs:</a:t>
            </a:r>
            <a:r>
              <a:rPr lang="en-TR" dirty="0"/>
              <a:t> introducing</a:t>
            </a:r>
            <a:r>
              <a:rPr lang="en-US" dirty="0">
                <a:ea typeface="+mn-lt"/>
                <a:cs typeface="+mn-lt"/>
              </a:rPr>
              <a:t> </a:t>
            </a:r>
            <a:r>
              <a:rPr lang="en-US" i="1" dirty="0">
                <a:ea typeface="+mn-lt"/>
                <a:cs typeface="+mn-lt"/>
              </a:rPr>
              <a:t>Economic Stability Shield</a:t>
            </a:r>
            <a:r>
              <a:rPr lang="en-US" dirty="0">
                <a:ea typeface="+mn-lt"/>
                <a:cs typeface="+mn-lt"/>
              </a:rPr>
              <a:t> package (</a:t>
            </a:r>
            <a:r>
              <a:rPr lang="en-US" sz="2600" dirty="0">
                <a:ea typeface="+mn-lt"/>
                <a:cs typeface="+mn-lt"/>
              </a:rPr>
              <a:t>e.g. postponing the capital and interest payments, providing stock financing support to exporters etc.), short term work allowance, paying employees' general health insurance payments, cash assistance to small and medium businesses</a:t>
            </a:r>
            <a:endParaRPr lang="en-US" dirty="0">
              <a:ea typeface="+mn-lt"/>
              <a:cs typeface="+mn-lt"/>
            </a:endParaRPr>
          </a:p>
        </p:txBody>
      </p:sp>
    </p:spTree>
    <p:extLst>
      <p:ext uri="{BB962C8B-B14F-4D97-AF65-F5344CB8AC3E}">
        <p14:creationId xmlns:p14="http://schemas.microsoft.com/office/powerpoint/2010/main" val="3968863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85FD59-10BC-2E45-B5EB-15551803E796}"/>
              </a:ext>
            </a:extLst>
          </p:cNvPr>
          <p:cNvSpPr>
            <a:spLocks noGrp="1"/>
          </p:cNvSpPr>
          <p:nvPr>
            <p:ph type="title"/>
          </p:nvPr>
        </p:nvSpPr>
        <p:spPr>
          <a:xfrm>
            <a:off x="838200" y="365125"/>
            <a:ext cx="10515600" cy="1325563"/>
          </a:xfrm>
        </p:spPr>
        <p:txBody>
          <a:bodyPr>
            <a:normAutofit/>
          </a:bodyPr>
          <a:lstStyle/>
          <a:p>
            <a:r>
              <a:rPr lang="en-TR" sz="5400"/>
              <a:t>WHIT Project Info</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2A7F476-58C1-CC45-A326-69AD79D165AC}"/>
              </a:ext>
            </a:extLst>
          </p:cNvPr>
          <p:cNvSpPr>
            <a:spLocks noGrp="1"/>
          </p:cNvSpPr>
          <p:nvPr>
            <p:ph idx="1"/>
          </p:nvPr>
        </p:nvSpPr>
        <p:spPr>
          <a:xfrm>
            <a:off x="838200" y="1929384"/>
            <a:ext cx="10515600" cy="4251960"/>
          </a:xfrm>
        </p:spPr>
        <p:txBody>
          <a:bodyPr vert="horz" lIns="91440" tIns="45720" rIns="91440" bIns="45720" rtlCol="0" anchor="t">
            <a:normAutofit/>
          </a:bodyPr>
          <a:lstStyle/>
          <a:p>
            <a:r>
              <a:rPr lang="en-US" sz="2200" dirty="0"/>
              <a:t>“Wellbeing, Housing and Infrastructure in Turkey” funded by British Academy</a:t>
            </a:r>
            <a:endParaRPr lang="en-TR" sz="2200" dirty="0"/>
          </a:p>
          <a:p>
            <a:r>
              <a:rPr lang="en-TR" sz="2200" dirty="0"/>
              <a:t>Key informant interviews in Izmir: </a:t>
            </a:r>
          </a:p>
          <a:p>
            <a:pPr lvl="1"/>
            <a:r>
              <a:rPr lang="en-TR" sz="2200" dirty="0"/>
              <a:t>16 expert interviews (Local administrators, NGOs, public authorities, municipality)</a:t>
            </a:r>
          </a:p>
          <a:p>
            <a:pPr lvl="1"/>
            <a:r>
              <a:rPr lang="en-TR" sz="2200" dirty="0"/>
              <a:t>9 Syrian refugee</a:t>
            </a:r>
          </a:p>
          <a:p>
            <a:pPr lvl="1"/>
            <a:r>
              <a:rPr lang="en-TR" sz="2200" dirty="0"/>
              <a:t>9 low-income Turkish citizen</a:t>
            </a:r>
            <a:endParaRPr lang="en-TR" sz="2200" dirty="0">
              <a:cs typeface="Calibri"/>
            </a:endParaRPr>
          </a:p>
          <a:p>
            <a:pPr marL="457200" lvl="1" indent="0">
              <a:buNone/>
            </a:pPr>
            <a:r>
              <a:rPr lang="en-TR" sz="2200" dirty="0"/>
              <a:t>Total: 34 in-depth, semi-structured interviews</a:t>
            </a:r>
          </a:p>
          <a:p>
            <a:pPr lvl="1"/>
            <a:endParaRPr lang="en-TR" sz="2200" dirty="0"/>
          </a:p>
        </p:txBody>
      </p:sp>
    </p:spTree>
    <p:extLst>
      <p:ext uri="{BB962C8B-B14F-4D97-AF65-F5344CB8AC3E}">
        <p14:creationId xmlns:p14="http://schemas.microsoft.com/office/powerpoint/2010/main" val="1666088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451BD6-3081-9143-9691-FE3B9E8D9095}"/>
              </a:ext>
            </a:extLst>
          </p:cNvPr>
          <p:cNvSpPr>
            <a:spLocks noGrp="1"/>
          </p:cNvSpPr>
          <p:nvPr>
            <p:ph type="title"/>
          </p:nvPr>
        </p:nvSpPr>
        <p:spPr>
          <a:xfrm>
            <a:off x="838200" y="365125"/>
            <a:ext cx="10515600" cy="1325563"/>
          </a:xfrm>
        </p:spPr>
        <p:txBody>
          <a:bodyPr>
            <a:normAutofit/>
          </a:bodyPr>
          <a:lstStyle/>
          <a:p>
            <a:r>
              <a:rPr lang="en-TR" sz="5400"/>
              <a:t>Key research findings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8B51222-A98C-BA4F-82F3-D8A610CB153D}"/>
              </a:ext>
            </a:extLst>
          </p:cNvPr>
          <p:cNvSpPr>
            <a:spLocks noGrp="1"/>
          </p:cNvSpPr>
          <p:nvPr>
            <p:ph idx="1"/>
          </p:nvPr>
        </p:nvSpPr>
        <p:spPr>
          <a:xfrm>
            <a:off x="838200" y="1929384"/>
            <a:ext cx="10515600" cy="4251960"/>
          </a:xfrm>
        </p:spPr>
        <p:txBody>
          <a:bodyPr>
            <a:normAutofit/>
          </a:bodyPr>
          <a:lstStyle/>
          <a:p>
            <a:r>
              <a:rPr lang="en-TR" sz="2200" dirty="0"/>
              <a:t>150,000 registered Syrians in Izmir.  Migration-receiving city (Domestic and international, transit hub and destination for migrants)</a:t>
            </a:r>
          </a:p>
          <a:p>
            <a:r>
              <a:rPr lang="en-TR" sz="2200" dirty="0"/>
              <a:t>Share of resources: </a:t>
            </a:r>
            <a:r>
              <a:rPr lang="en-US" sz="2200" dirty="0"/>
              <a:t>low-income Turkish citizens </a:t>
            </a:r>
            <a:r>
              <a:rPr lang="en-TR" sz="2200" dirty="0"/>
              <a:t>(Romans, Kurds, Turks)</a:t>
            </a:r>
            <a:r>
              <a:rPr lang="en-US" sz="2200" dirty="0"/>
              <a:t>, domestic migrants and Syrian refugees</a:t>
            </a:r>
            <a:r>
              <a:rPr lang="en-TR" sz="2200" dirty="0"/>
              <a:t> </a:t>
            </a:r>
          </a:p>
          <a:p>
            <a:r>
              <a:rPr lang="en-TR" sz="2200" dirty="0"/>
              <a:t>Vulnerable groups living together Space: Living in shared poor districts</a:t>
            </a:r>
          </a:p>
          <a:p>
            <a:r>
              <a:rPr lang="en-TR" sz="2200" dirty="0"/>
              <a:t>Time: More than 20 years of domestic migrants and 10 years of Syrians</a:t>
            </a:r>
          </a:p>
          <a:p>
            <a:r>
              <a:rPr lang="en-TR" sz="2200" dirty="0"/>
              <a:t>No serious conflicts however competing for limited resources</a:t>
            </a:r>
          </a:p>
          <a:p>
            <a:r>
              <a:rPr lang="en-TR" sz="2200" dirty="0"/>
              <a:t>Challenge: Lack of local authorities/municipalities competece in migration governance.</a:t>
            </a:r>
          </a:p>
          <a:p>
            <a:r>
              <a:rPr lang="en-TR" sz="2200" dirty="0"/>
              <a:t>Political polarization is high, however market economy functions irrespective of politics (landlord relations, cheap labour, informal employment)</a:t>
            </a:r>
          </a:p>
          <a:p>
            <a:endParaRPr lang="en-TR" sz="2200" dirty="0"/>
          </a:p>
        </p:txBody>
      </p:sp>
    </p:spTree>
    <p:extLst>
      <p:ext uri="{BB962C8B-B14F-4D97-AF65-F5344CB8AC3E}">
        <p14:creationId xmlns:p14="http://schemas.microsoft.com/office/powerpoint/2010/main" val="2908323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8C4D2F-4B2E-7C43-8C32-C5B8CF3563B0}"/>
              </a:ext>
            </a:extLst>
          </p:cNvPr>
          <p:cNvSpPr>
            <a:spLocks noGrp="1"/>
          </p:cNvSpPr>
          <p:nvPr>
            <p:ph type="title"/>
          </p:nvPr>
        </p:nvSpPr>
        <p:spPr>
          <a:xfrm>
            <a:off x="640080" y="325369"/>
            <a:ext cx="4368602" cy="1956841"/>
          </a:xfrm>
        </p:spPr>
        <p:txBody>
          <a:bodyPr anchor="b">
            <a:normAutofit/>
          </a:bodyPr>
          <a:lstStyle/>
          <a:p>
            <a:r>
              <a:rPr lang="en-TR" sz="3800"/>
              <a:t>COVID-19: Impacts on housing and wellbeing (city Izmir)</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F13061-C883-6D45-A848-5CDD55DB6A90}"/>
              </a:ext>
            </a:extLst>
          </p:cNvPr>
          <p:cNvSpPr>
            <a:spLocks noGrp="1"/>
          </p:cNvSpPr>
          <p:nvPr>
            <p:ph idx="1"/>
          </p:nvPr>
        </p:nvSpPr>
        <p:spPr>
          <a:xfrm>
            <a:off x="227704" y="2675676"/>
            <a:ext cx="4655965" cy="3320668"/>
          </a:xfrm>
        </p:spPr>
        <p:txBody>
          <a:bodyPr vert="horz" lIns="91440" tIns="45720" rIns="91440" bIns="45720" rtlCol="0" anchor="t">
            <a:noAutofit/>
          </a:bodyPr>
          <a:lstStyle/>
          <a:p>
            <a:r>
              <a:rPr lang="en-TR" sz="1800"/>
              <a:t>Over-crowded houses, failures of urban planning already exists.</a:t>
            </a:r>
            <a:endParaRPr lang="en-US" sz="1800">
              <a:cs typeface="Calibri"/>
            </a:endParaRPr>
          </a:p>
          <a:p>
            <a:r>
              <a:rPr lang="en-TR" sz="1800"/>
              <a:t>Syrians live in old houses, ruined, poor infrastructure, high rents</a:t>
            </a:r>
            <a:endParaRPr lang="en-TR" sz="1800">
              <a:cs typeface="Calibri"/>
            </a:endParaRPr>
          </a:p>
          <a:p>
            <a:r>
              <a:rPr lang="en-US" sz="1800"/>
              <a:t>Common sanitation problem- due to being archaeological site (preservation area) restoration of registered buildings are costly</a:t>
            </a:r>
            <a:endParaRPr lang="en-US" sz="1800">
              <a:cs typeface="Calibri"/>
            </a:endParaRPr>
          </a:p>
          <a:p>
            <a:r>
              <a:rPr lang="en-TR" sz="1800"/>
              <a:t>Difficulty in paying the rent and monthly bills.</a:t>
            </a:r>
            <a:endParaRPr lang="en-TR" sz="1800">
              <a:cs typeface="Calibri"/>
            </a:endParaRPr>
          </a:p>
          <a:p>
            <a:r>
              <a:rPr lang="en-TR" sz="1800"/>
              <a:t>Increased rents due to Izmir earthquake in October 2020 and COVID-19 </a:t>
            </a:r>
            <a:endParaRPr lang="en-TR" sz="1800">
              <a:cs typeface="Calibri"/>
            </a:endParaRPr>
          </a:p>
          <a:p>
            <a:r>
              <a:rPr lang="en-US" sz="1800"/>
              <a:t>Locals’ attitude: Complaints about sanitation habits of Syrian refugees –Living space image</a:t>
            </a:r>
            <a:endParaRPr lang="en-TR" sz="1800"/>
          </a:p>
        </p:txBody>
      </p:sp>
      <p:pic>
        <p:nvPicPr>
          <p:cNvPr id="4" name="Picture 4" descr="A picture containing building, outdoor, sky, way&#10;&#10;Description automatically generated">
            <a:extLst>
              <a:ext uri="{FF2B5EF4-FFF2-40B4-BE49-F238E27FC236}">
                <a16:creationId xmlns:a16="http://schemas.microsoft.com/office/drawing/2014/main" id="{E13DCEC3-D30C-46B4-8171-338033274DF2}"/>
              </a:ext>
            </a:extLst>
          </p:cNvPr>
          <p:cNvPicPr>
            <a:picLocks noChangeAspect="1"/>
          </p:cNvPicPr>
          <p:nvPr/>
        </p:nvPicPr>
        <p:blipFill rotWithShape="1">
          <a:blip r:embed="rId2"/>
          <a:srcRect l="27315" r="598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01ADCEAB-372E-4D3A-A41B-40253028821E}"/>
              </a:ext>
            </a:extLst>
          </p:cNvPr>
          <p:cNvSpPr txBox="1"/>
          <p:nvPr/>
        </p:nvSpPr>
        <p:spPr>
          <a:xfrm>
            <a:off x="6096000" y="6490447"/>
            <a:ext cx="2743200" cy="369332"/>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Source:Ege'nin Sesi</a:t>
            </a:r>
          </a:p>
        </p:txBody>
      </p:sp>
    </p:spTree>
    <p:extLst>
      <p:ext uri="{BB962C8B-B14F-4D97-AF65-F5344CB8AC3E}">
        <p14:creationId xmlns:p14="http://schemas.microsoft.com/office/powerpoint/2010/main" val="1353790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Callout 5">
            <a:extLst>
              <a:ext uri="{FF2B5EF4-FFF2-40B4-BE49-F238E27FC236}">
                <a16:creationId xmlns:a16="http://schemas.microsoft.com/office/drawing/2014/main" id="{FFF490AB-0271-C44F-8DEC-08520E3BA2E2}"/>
              </a:ext>
            </a:extLst>
          </p:cNvPr>
          <p:cNvSpPr/>
          <p:nvPr/>
        </p:nvSpPr>
        <p:spPr>
          <a:xfrm>
            <a:off x="0" y="173038"/>
            <a:ext cx="10086975" cy="2843212"/>
          </a:xfrm>
          <a:prstGeom prst="wedgeEllipseCallout">
            <a:avLst>
              <a:gd name="adj1" fmla="val -44346"/>
              <a:gd name="adj2" fmla="val 52952"/>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“You cannot bring two troubled cultures side by side and expect that friendship and brotherhood will come out of it. One group identify themselves as the actual citizens of Turkey and somehow they’ve heard about that (and I’m not sure of its accuracy, either) the other group is sometimes tax exempt, and that they receive (governmental) aid”.</a:t>
            </a:r>
            <a:br>
              <a:rPr lang="en-US" i="1" dirty="0"/>
            </a:br>
            <a:r>
              <a:rPr lang="en-US" i="1" dirty="0"/>
              <a:t>Interviewee, Izmir History Project  </a:t>
            </a:r>
          </a:p>
        </p:txBody>
      </p:sp>
      <p:sp>
        <p:nvSpPr>
          <p:cNvPr id="7" name="Oval Callout 6">
            <a:extLst>
              <a:ext uri="{FF2B5EF4-FFF2-40B4-BE49-F238E27FC236}">
                <a16:creationId xmlns:a16="http://schemas.microsoft.com/office/drawing/2014/main" id="{227EA8DB-6CA2-CA42-A29A-253B121648B2}"/>
              </a:ext>
            </a:extLst>
          </p:cNvPr>
          <p:cNvSpPr/>
          <p:nvPr/>
        </p:nvSpPr>
        <p:spPr>
          <a:xfrm>
            <a:off x="2728911" y="3017838"/>
            <a:ext cx="8901113" cy="3411537"/>
          </a:xfrm>
          <a:prstGeom prst="wedgeEllipseCallout">
            <a:avLst>
              <a:gd name="adj1" fmla="val 49151"/>
              <a:gd name="adj2" fmla="val 419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When they first come, the residents, locals of this district, we met and decided to kick them out of this district. The locals said "we do not want Syrians here". However, we were not successful, they remained. Now we all accepted that they will not return, we understood we have to live together, they will not go. So, all we accepted this fact. Actually, they do not create any tension or problem. They are silent. I observed no competition with the locals, everyone finds their own way.   </a:t>
            </a:r>
            <a:r>
              <a:rPr lang="en-US" i="1" dirty="0"/>
              <a:t>Mukhtar in </a:t>
            </a:r>
            <a:r>
              <a:rPr lang="en-US" i="1" dirty="0" err="1"/>
              <a:t>Torbali</a:t>
            </a:r>
            <a:endParaRPr lang="en-TR" i="1" dirty="0"/>
          </a:p>
        </p:txBody>
      </p:sp>
    </p:spTree>
    <p:extLst>
      <p:ext uri="{BB962C8B-B14F-4D97-AF65-F5344CB8AC3E}">
        <p14:creationId xmlns:p14="http://schemas.microsoft.com/office/powerpoint/2010/main" val="929415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7FE8-64B8-F746-AF97-797F50EF781B}"/>
              </a:ext>
            </a:extLst>
          </p:cNvPr>
          <p:cNvSpPr>
            <a:spLocks noGrp="1"/>
          </p:cNvSpPr>
          <p:nvPr>
            <p:ph type="title"/>
          </p:nvPr>
        </p:nvSpPr>
        <p:spPr/>
        <p:txBody>
          <a:bodyPr/>
          <a:lstStyle/>
          <a:p>
            <a:endParaRPr lang="en-TR"/>
          </a:p>
        </p:txBody>
      </p:sp>
      <p:sp>
        <p:nvSpPr>
          <p:cNvPr id="3" name="Content Placeholder 2">
            <a:extLst>
              <a:ext uri="{FF2B5EF4-FFF2-40B4-BE49-F238E27FC236}">
                <a16:creationId xmlns:a16="http://schemas.microsoft.com/office/drawing/2014/main" id="{2E83005F-5FCA-534D-9917-806B56EF6A73}"/>
              </a:ext>
            </a:extLst>
          </p:cNvPr>
          <p:cNvSpPr>
            <a:spLocks noGrp="1"/>
          </p:cNvSpPr>
          <p:nvPr>
            <p:ph idx="1"/>
          </p:nvPr>
        </p:nvSpPr>
        <p:spPr/>
        <p:txBody>
          <a:bodyPr vert="horz" lIns="91440" tIns="45720" rIns="91440" bIns="45720" rtlCol="0" anchor="t">
            <a:normAutofit/>
          </a:bodyPr>
          <a:lstStyle/>
          <a:p>
            <a:r>
              <a:rPr lang="en-TR" dirty="0"/>
              <a:t>Local community does not identify themselves as discriminating Syrians. Discourse towards Syrians: noisy, crowded families, not caring about hygenic rules.</a:t>
            </a:r>
          </a:p>
          <a:p>
            <a:r>
              <a:rPr lang="en-TR" dirty="0"/>
              <a:t>Syrians claim no serious disrimination towards them but address low social interaction with the locals.</a:t>
            </a:r>
          </a:p>
          <a:p>
            <a:r>
              <a:rPr lang="en-TR" dirty="0"/>
              <a:t>Remarkably, discriminative discourses are observed against Roman people rather than Syrians. </a:t>
            </a:r>
            <a:endParaRPr lang="en-TR" dirty="0">
              <a:cs typeface="Calibri"/>
            </a:endParaRPr>
          </a:p>
        </p:txBody>
      </p:sp>
    </p:spTree>
    <p:extLst>
      <p:ext uri="{BB962C8B-B14F-4D97-AF65-F5344CB8AC3E}">
        <p14:creationId xmlns:p14="http://schemas.microsoft.com/office/powerpoint/2010/main" val="243444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8C828C-6657-744E-8348-1F5C3E900931}"/>
              </a:ext>
            </a:extLst>
          </p:cNvPr>
          <p:cNvSpPr>
            <a:spLocks noGrp="1"/>
          </p:cNvSpPr>
          <p:nvPr>
            <p:ph type="title"/>
          </p:nvPr>
        </p:nvSpPr>
        <p:spPr>
          <a:xfrm>
            <a:off x="838200" y="365125"/>
            <a:ext cx="10515600" cy="1325563"/>
          </a:xfrm>
        </p:spPr>
        <p:txBody>
          <a:bodyPr>
            <a:normAutofit/>
          </a:bodyPr>
          <a:lstStyle/>
          <a:p>
            <a:r>
              <a:rPr lang="en-TR" sz="4000" dirty="0"/>
              <a:t>COVID-19: Impacts on housing and wellbeing (Urban Torbalı)</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181471-6924-1841-A4E4-533F545C7796}"/>
              </a:ext>
            </a:extLst>
          </p:cNvPr>
          <p:cNvSpPr>
            <a:spLocks noGrp="1"/>
          </p:cNvSpPr>
          <p:nvPr>
            <p:ph idx="1"/>
          </p:nvPr>
        </p:nvSpPr>
        <p:spPr>
          <a:xfrm>
            <a:off x="838200" y="1929384"/>
            <a:ext cx="10515600" cy="4251960"/>
          </a:xfrm>
        </p:spPr>
        <p:txBody>
          <a:bodyPr vert="horz" lIns="91440" tIns="45720" rIns="91440" bIns="45720" rtlCol="0" anchor="t">
            <a:normAutofit/>
          </a:bodyPr>
          <a:lstStyle/>
          <a:p>
            <a:r>
              <a:rPr lang="en-US" sz="2200" dirty="0"/>
              <a:t>Types: Farm land tents, derelict factories, houses, backyard sheds</a:t>
            </a:r>
          </a:p>
          <a:p>
            <a:r>
              <a:rPr lang="en-TR" sz="2200" dirty="0"/>
              <a:t>Connection with city center is weak. Not existing public transport opportunities. Isolated. </a:t>
            </a:r>
          </a:p>
          <a:p>
            <a:r>
              <a:rPr lang="en-US" sz="2200" dirty="0"/>
              <a:t>Problems: garbage collection, water-supply, education, access to toilets and health.</a:t>
            </a:r>
            <a:endParaRPr lang="en-TR" sz="2200" dirty="0"/>
          </a:p>
          <a:p>
            <a:pPr marL="0" indent="0">
              <a:buNone/>
            </a:pPr>
            <a:endParaRPr lang="en-TR" sz="2200" dirty="0"/>
          </a:p>
        </p:txBody>
      </p:sp>
      <p:sp>
        <p:nvSpPr>
          <p:cNvPr id="5" name="Oval Callout 4">
            <a:extLst>
              <a:ext uri="{FF2B5EF4-FFF2-40B4-BE49-F238E27FC236}">
                <a16:creationId xmlns:a16="http://schemas.microsoft.com/office/drawing/2014/main" id="{5BAD084F-53A5-6745-97BE-E0310C2ED81D}"/>
              </a:ext>
            </a:extLst>
          </p:cNvPr>
          <p:cNvSpPr/>
          <p:nvPr/>
        </p:nvSpPr>
        <p:spPr>
          <a:xfrm>
            <a:off x="5614988" y="4573588"/>
            <a:ext cx="6329363" cy="1738312"/>
          </a:xfrm>
          <a:prstGeom prst="wedgeEllipse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dirty="0"/>
              <a:t>COVID-19 infection rate among seasonal agricultural laborers is very low. Because they are isolated from the rest of society. They do not travel to city center often.</a:t>
            </a:r>
            <a:endParaRPr lang="en-US"/>
          </a:p>
          <a:p>
            <a:pPr algn="ctr">
              <a:spcAft>
                <a:spcPts val="600"/>
              </a:spcAft>
            </a:pPr>
            <a:r>
              <a:rPr lang="en-US" i="1" dirty="0"/>
              <a:t>Development Workshop, NGO </a:t>
            </a:r>
            <a:endParaRPr lang="en-TR" i="1"/>
          </a:p>
        </p:txBody>
      </p:sp>
      <p:sp>
        <p:nvSpPr>
          <p:cNvPr id="8" name="Oval Callout 7">
            <a:extLst>
              <a:ext uri="{FF2B5EF4-FFF2-40B4-BE49-F238E27FC236}">
                <a16:creationId xmlns:a16="http://schemas.microsoft.com/office/drawing/2014/main" id="{F2F22B54-E9B1-9042-9B91-42EA6185AA6D}"/>
              </a:ext>
            </a:extLst>
          </p:cNvPr>
          <p:cNvSpPr/>
          <p:nvPr/>
        </p:nvSpPr>
        <p:spPr>
          <a:xfrm>
            <a:off x="142876" y="3912204"/>
            <a:ext cx="5472112" cy="2466286"/>
          </a:xfrm>
          <a:prstGeom prst="wedgeEllipseCallou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dirty="0"/>
              <a:t>Actually, I heard no one had seriously Coronavirus among Syrians. The people who work in the farms or who gets used to work under hard conditions I think are strong and they do not get the virus easily.    </a:t>
            </a:r>
            <a:endParaRPr lang="en-TR" i="1" dirty="0"/>
          </a:p>
          <a:p>
            <a:r>
              <a:rPr lang="en-US" i="1" dirty="0"/>
              <a:t>Mukhtar in </a:t>
            </a:r>
            <a:r>
              <a:rPr lang="en-US" i="1" dirty="0" err="1"/>
              <a:t>Torbali</a:t>
            </a:r>
            <a:endParaRPr lang="en-TR" i="1">
              <a:cs typeface="Calibri"/>
            </a:endParaRPr>
          </a:p>
        </p:txBody>
      </p:sp>
    </p:spTree>
    <p:extLst>
      <p:ext uri="{BB962C8B-B14F-4D97-AF65-F5344CB8AC3E}">
        <p14:creationId xmlns:p14="http://schemas.microsoft.com/office/powerpoint/2010/main" val="239155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A picture containing building, outdoor, stone, cement&#10;&#10;Description automatically generated">
            <a:extLst>
              <a:ext uri="{FF2B5EF4-FFF2-40B4-BE49-F238E27FC236}">
                <a16:creationId xmlns:a16="http://schemas.microsoft.com/office/drawing/2014/main" id="{64831620-33CD-4C99-92C7-F6D288241F6C}"/>
              </a:ext>
            </a:extLst>
          </p:cNvPr>
          <p:cNvPicPr>
            <a:picLocks noChangeAspect="1"/>
          </p:cNvPicPr>
          <p:nvPr/>
        </p:nvPicPr>
        <p:blipFill rotWithShape="1">
          <a:blip r:embed="rId2"/>
          <a:srcRect l="11532" r="26083" b="-2"/>
          <a:stretch/>
        </p:blipFill>
        <p:spPr>
          <a:xfrm>
            <a:off x="6421035" y="643467"/>
            <a:ext cx="5129784" cy="5571066"/>
          </a:xfrm>
          <a:prstGeom prst="rect">
            <a:avLst/>
          </a:prstGeom>
        </p:spPr>
      </p:pic>
      <p:sp>
        <p:nvSpPr>
          <p:cNvPr id="16" name="Rectangle 15">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a:extLst>
              <a:ext uri="{FF2B5EF4-FFF2-40B4-BE49-F238E27FC236}">
                <a16:creationId xmlns:a16="http://schemas.microsoft.com/office/drawing/2014/main" id="{5734D282-B635-4255-9ED8-7FC961485E2F}"/>
              </a:ext>
            </a:extLst>
          </p:cNvPr>
          <p:cNvPicPr>
            <a:picLocks noChangeAspect="1"/>
          </p:cNvPicPr>
          <p:nvPr/>
        </p:nvPicPr>
        <p:blipFill rotWithShape="1">
          <a:blip r:embed="rId3"/>
          <a:srcRect l="21030" r="16585" b="-2"/>
          <a:stretch/>
        </p:blipFill>
        <p:spPr>
          <a:xfrm>
            <a:off x="641180" y="643467"/>
            <a:ext cx="5129784" cy="5571066"/>
          </a:xfrm>
          <a:prstGeom prst="rect">
            <a:avLst/>
          </a:prstGeom>
        </p:spPr>
      </p:pic>
    </p:spTree>
    <p:extLst>
      <p:ext uri="{BB962C8B-B14F-4D97-AF65-F5344CB8AC3E}">
        <p14:creationId xmlns:p14="http://schemas.microsoft.com/office/powerpoint/2010/main" val="415498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0074C5-63D1-2642-AD02-4E1F0053758F}"/>
              </a:ext>
            </a:extLst>
          </p:cNvPr>
          <p:cNvSpPr>
            <a:spLocks noGrp="1"/>
          </p:cNvSpPr>
          <p:nvPr>
            <p:ph idx="1"/>
          </p:nvPr>
        </p:nvSpPr>
        <p:spPr>
          <a:xfrm>
            <a:off x="695325" y="546100"/>
            <a:ext cx="10515600" cy="4351338"/>
          </a:xfrm>
        </p:spPr>
        <p:txBody>
          <a:bodyPr>
            <a:normAutofit/>
          </a:bodyPr>
          <a:lstStyle/>
          <a:p>
            <a:pPr marL="0" indent="0">
              <a:buNone/>
            </a:pPr>
            <a:r>
              <a:rPr lang="en-TR" dirty="0"/>
              <a:t>Syrians as seasonal workers in agriculture. Torbalı is dependent to Syrian workers in the farms</a:t>
            </a:r>
          </a:p>
        </p:txBody>
      </p:sp>
      <p:sp>
        <p:nvSpPr>
          <p:cNvPr id="6" name="Oval Callout 5">
            <a:extLst>
              <a:ext uri="{FF2B5EF4-FFF2-40B4-BE49-F238E27FC236}">
                <a16:creationId xmlns:a16="http://schemas.microsoft.com/office/drawing/2014/main" id="{37A0B59F-1011-214C-B8AD-08DB3D1DC313}"/>
              </a:ext>
            </a:extLst>
          </p:cNvPr>
          <p:cNvSpPr/>
          <p:nvPr/>
        </p:nvSpPr>
        <p:spPr>
          <a:xfrm>
            <a:off x="185737" y="1328739"/>
            <a:ext cx="8101013" cy="2243136"/>
          </a:xfrm>
          <a:prstGeom prst="wedgeEllipse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t>“We need Syrians in our farms, in agriculture sector. If we do not have them, we would have serious difficulty in harvesting the products. No one would do it. Thanks to Syrians. They are able to, capable of working well in the agriculture”</a:t>
            </a:r>
            <a:br>
              <a:rPr lang="en-US" dirty="0"/>
            </a:br>
            <a:r>
              <a:rPr lang="en-US" i="1" dirty="0" err="1"/>
              <a:t>Torbalı</a:t>
            </a:r>
            <a:r>
              <a:rPr lang="en-US" i="1" dirty="0"/>
              <a:t> District Governor</a:t>
            </a:r>
            <a:endParaRPr lang="en-TR" i="1" dirty="0"/>
          </a:p>
        </p:txBody>
      </p:sp>
      <p:sp>
        <p:nvSpPr>
          <p:cNvPr id="7" name="Oval Callout 6">
            <a:extLst>
              <a:ext uri="{FF2B5EF4-FFF2-40B4-BE49-F238E27FC236}">
                <a16:creationId xmlns:a16="http://schemas.microsoft.com/office/drawing/2014/main" id="{417E640C-62C3-F14A-B236-E7678F0A54E3}"/>
              </a:ext>
            </a:extLst>
          </p:cNvPr>
          <p:cNvSpPr/>
          <p:nvPr/>
        </p:nvSpPr>
        <p:spPr>
          <a:xfrm>
            <a:off x="1628777" y="3571875"/>
            <a:ext cx="10791824" cy="3090861"/>
          </a:xfrm>
          <a:prstGeom prst="wedgeEllipseCallout">
            <a:avLst>
              <a:gd name="adj1" fmla="val 45098"/>
              <a:gd name="adj2" fmla="val 47246"/>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t>“</a:t>
            </a:r>
            <a:r>
              <a:rPr lang="en-GB" dirty="0"/>
              <a:t>I am not informed about any obvious conflict between Syrians and Turkish people living in the tents… We see that Syrians substitute for Turkish workers. We cannot deny that this situation leads to hidden competition between Turkish and Syrian workers. When pandemic emerged, most of Syrians went to work regardless of the outbreak of COVID. Besides, they were also willing to work more and for lower wage”.  </a:t>
            </a:r>
            <a:endParaRPr lang="en-TR" dirty="0"/>
          </a:p>
          <a:p>
            <a:pPr algn="just"/>
            <a:r>
              <a:rPr lang="en-US" dirty="0"/>
              <a:t>”</a:t>
            </a:r>
            <a:br>
              <a:rPr lang="en-US" i="1" dirty="0"/>
            </a:br>
            <a:r>
              <a:rPr lang="en-US" i="1" dirty="0"/>
              <a:t>Mukhtar in </a:t>
            </a:r>
            <a:r>
              <a:rPr lang="en-US" i="1" dirty="0" err="1"/>
              <a:t>Torbalı</a:t>
            </a:r>
            <a:endParaRPr lang="en-TR" i="1" dirty="0"/>
          </a:p>
        </p:txBody>
      </p:sp>
    </p:spTree>
    <p:extLst>
      <p:ext uri="{BB962C8B-B14F-4D97-AF65-F5344CB8AC3E}">
        <p14:creationId xmlns:p14="http://schemas.microsoft.com/office/powerpoint/2010/main" val="3202217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8C828C-6657-744E-8348-1F5C3E900931}"/>
              </a:ext>
            </a:extLst>
          </p:cNvPr>
          <p:cNvSpPr>
            <a:spLocks noGrp="1"/>
          </p:cNvSpPr>
          <p:nvPr>
            <p:ph type="title"/>
          </p:nvPr>
        </p:nvSpPr>
        <p:spPr>
          <a:xfrm>
            <a:off x="838200" y="365125"/>
            <a:ext cx="10515600" cy="1325563"/>
          </a:xfrm>
        </p:spPr>
        <p:txBody>
          <a:bodyPr>
            <a:normAutofit/>
          </a:bodyPr>
          <a:lstStyle/>
          <a:p>
            <a:r>
              <a:rPr lang="en-TR" sz="4200" dirty="0"/>
              <a:t>Impacts on housing and wellbeing in Torbali </a:t>
            </a:r>
            <a:r>
              <a:rPr lang="en-TR" sz="4200"/>
              <a:t>(peri-urban)</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181471-6924-1841-A4E4-533F545C7796}"/>
              </a:ext>
            </a:extLst>
          </p:cNvPr>
          <p:cNvSpPr>
            <a:spLocks noGrp="1"/>
          </p:cNvSpPr>
          <p:nvPr>
            <p:ph idx="1"/>
          </p:nvPr>
        </p:nvSpPr>
        <p:spPr>
          <a:xfrm>
            <a:off x="838200" y="1929384"/>
            <a:ext cx="10515600" cy="4251960"/>
          </a:xfrm>
        </p:spPr>
        <p:txBody>
          <a:bodyPr>
            <a:normAutofit/>
          </a:bodyPr>
          <a:lstStyle/>
          <a:p>
            <a:r>
              <a:rPr lang="en-US" sz="2200" dirty="0"/>
              <a:t>Health center capacity</a:t>
            </a:r>
          </a:p>
          <a:p>
            <a:r>
              <a:rPr lang="en-US" sz="2200" dirty="0"/>
              <a:t>No internet, access to education? </a:t>
            </a:r>
            <a:endParaRPr lang="en-TR" sz="2200" dirty="0"/>
          </a:p>
        </p:txBody>
      </p:sp>
      <p:sp>
        <p:nvSpPr>
          <p:cNvPr id="6" name="Oval Callout 5">
            <a:extLst>
              <a:ext uri="{FF2B5EF4-FFF2-40B4-BE49-F238E27FC236}">
                <a16:creationId xmlns:a16="http://schemas.microsoft.com/office/drawing/2014/main" id="{9E6CD07F-22E9-8B47-8991-F28E54F00F50}"/>
              </a:ext>
            </a:extLst>
          </p:cNvPr>
          <p:cNvSpPr/>
          <p:nvPr/>
        </p:nvSpPr>
        <p:spPr>
          <a:xfrm>
            <a:off x="128589" y="2727326"/>
            <a:ext cx="6986586" cy="1738312"/>
          </a:xfrm>
          <a:prstGeom prst="wedgeEllipse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dirty="0"/>
              <a:t>One family doctor is not able to give service more than 8.000 people. Thus, the people have to travel to other districts. People are poor they do not have money to travel to other districts. </a:t>
            </a:r>
          </a:p>
          <a:p>
            <a:pPr>
              <a:spcAft>
                <a:spcPts val="600"/>
              </a:spcAft>
            </a:pPr>
            <a:r>
              <a:rPr lang="en-US" i="1" dirty="0"/>
              <a:t>Mukhtar in </a:t>
            </a:r>
            <a:r>
              <a:rPr lang="en-US" i="1" dirty="0" err="1"/>
              <a:t>Torbali</a:t>
            </a:r>
            <a:endParaRPr lang="en-TR" i="1" dirty="0"/>
          </a:p>
        </p:txBody>
      </p:sp>
      <p:sp>
        <p:nvSpPr>
          <p:cNvPr id="9" name="Oval Callout 8">
            <a:extLst>
              <a:ext uri="{FF2B5EF4-FFF2-40B4-BE49-F238E27FC236}">
                <a16:creationId xmlns:a16="http://schemas.microsoft.com/office/drawing/2014/main" id="{7E7A1AB7-B795-D345-8E05-4ABCA6710843}"/>
              </a:ext>
            </a:extLst>
          </p:cNvPr>
          <p:cNvSpPr/>
          <p:nvPr/>
        </p:nvSpPr>
        <p:spPr>
          <a:xfrm>
            <a:off x="3621882" y="3696737"/>
            <a:ext cx="9166288" cy="2967779"/>
          </a:xfrm>
          <a:prstGeom prst="wedgeEllipse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dirty="0"/>
              <a:t>Hygiene is the main issue. Rain, mud…There is no water channel system. Living conditions are horrible. There is no hygiene education. There is a need to improve their awareness. We give them hygiene and soap training, but they don’t have a proper place where they can wash their hands and put their soap. They have to use water very carefully in places where water comes through tankage. Not being able to wash hands, brushing teeth…  No sufficient resources… </a:t>
            </a:r>
            <a:r>
              <a:rPr lang="en-US" i="1" dirty="0" err="1"/>
              <a:t>Medecine</a:t>
            </a:r>
            <a:r>
              <a:rPr lang="en-US" i="1" dirty="0"/>
              <a:t> du Monde Izmir, NGO</a:t>
            </a:r>
            <a:endParaRPr lang="en-TR" i="1" dirty="0"/>
          </a:p>
        </p:txBody>
      </p:sp>
    </p:spTree>
    <p:extLst>
      <p:ext uri="{BB962C8B-B14F-4D97-AF65-F5344CB8AC3E}">
        <p14:creationId xmlns:p14="http://schemas.microsoft.com/office/powerpoint/2010/main" val="228825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75627-46BF-4D4B-87A5-D4515E3C0E08}"/>
              </a:ext>
            </a:extLst>
          </p:cNvPr>
          <p:cNvSpPr>
            <a:spLocks noGrp="1"/>
          </p:cNvSpPr>
          <p:nvPr>
            <p:ph type="title"/>
          </p:nvPr>
        </p:nvSpPr>
        <p:spPr>
          <a:xfrm>
            <a:off x="838200" y="365125"/>
            <a:ext cx="10515600" cy="1325563"/>
          </a:xfrm>
        </p:spPr>
        <p:txBody>
          <a:bodyPr>
            <a:normAutofit/>
          </a:bodyPr>
          <a:lstStyle/>
          <a:p>
            <a:r>
              <a:rPr lang="en-TR" sz="5400" dirty="0"/>
              <a:t>Informal employment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1E7F1FA-3E51-3A40-8A33-A854A5DB11D5}"/>
              </a:ext>
            </a:extLst>
          </p:cNvPr>
          <p:cNvSpPr>
            <a:spLocks noGrp="1"/>
          </p:cNvSpPr>
          <p:nvPr>
            <p:ph idx="1"/>
          </p:nvPr>
        </p:nvSpPr>
        <p:spPr>
          <a:xfrm>
            <a:off x="838200" y="1929384"/>
            <a:ext cx="10515600" cy="4251960"/>
          </a:xfrm>
        </p:spPr>
        <p:txBody>
          <a:bodyPr vert="horz" lIns="91440" tIns="45720" rIns="91440" bIns="45720" rtlCol="0" anchor="t">
            <a:normAutofit/>
          </a:bodyPr>
          <a:lstStyle/>
          <a:p>
            <a:r>
              <a:rPr lang="en-TR" sz="2200" dirty="0"/>
              <a:t>Informal employment among low-income Turkish citizens and Syrian refugees is </a:t>
            </a:r>
            <a:r>
              <a:rPr lang="en-TR" sz="2200"/>
              <a:t>common. More than 30%</a:t>
            </a:r>
            <a:endParaRPr lang="en-US"/>
          </a:p>
          <a:p>
            <a:r>
              <a:rPr lang="en-TR" sz="2200" dirty="0"/>
              <a:t>Pandemic Impact: Loss of income, daily jobs mainly in textile, construction and service </a:t>
            </a:r>
            <a:r>
              <a:rPr lang="en-TR" sz="2200"/>
              <a:t>sector. Low skilled profile. No benefit could be received.</a:t>
            </a:r>
            <a:endParaRPr lang="en-TR" sz="2200">
              <a:cs typeface="Calibri"/>
            </a:endParaRPr>
          </a:p>
          <a:p>
            <a:endParaRPr lang="en-TR" sz="2200" dirty="0"/>
          </a:p>
          <a:p>
            <a:pPr marL="0" indent="0">
              <a:buNone/>
            </a:pPr>
            <a:endParaRPr lang="en-TR" sz="2200" dirty="0">
              <a:cs typeface="Calibri"/>
            </a:endParaRPr>
          </a:p>
          <a:p>
            <a:r>
              <a:rPr lang="en-TR" sz="2200" dirty="0"/>
              <a:t>Competing poverty between locals and refugees</a:t>
            </a:r>
          </a:p>
          <a:p>
            <a:r>
              <a:rPr lang="en-TR" sz="2200" dirty="0"/>
              <a:t>Government’s limited social aid to citizens- International organizations’ limited aid to refugees </a:t>
            </a:r>
          </a:p>
          <a:p>
            <a:r>
              <a:rPr lang="en-TR" sz="2200" dirty="0"/>
              <a:t>Food and </a:t>
            </a:r>
            <a:r>
              <a:rPr lang="en-US" sz="2200" dirty="0"/>
              <a:t>hygiene material- While talking about integration and resilience strategies after 10 years, the approach returned to livelihood support again. </a:t>
            </a:r>
            <a:endParaRPr lang="en-TR" sz="2200" dirty="0"/>
          </a:p>
        </p:txBody>
      </p:sp>
      <p:sp>
        <p:nvSpPr>
          <p:cNvPr id="4" name="Rectangle: Rounded Corners 3">
            <a:extLst>
              <a:ext uri="{FF2B5EF4-FFF2-40B4-BE49-F238E27FC236}">
                <a16:creationId xmlns:a16="http://schemas.microsoft.com/office/drawing/2014/main" id="{2707F6BE-B7DE-4590-8713-E0C1B3479275}"/>
              </a:ext>
            </a:extLst>
          </p:cNvPr>
          <p:cNvSpPr/>
          <p:nvPr/>
        </p:nvSpPr>
        <p:spPr>
          <a:xfrm>
            <a:off x="3874995" y="3366807"/>
            <a:ext cx="5298140" cy="6813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Calibri"/>
              </a:rPr>
              <a:t>Frequent </a:t>
            </a:r>
            <a:r>
              <a:rPr lang="en-US">
                <a:cs typeface="Calibri"/>
              </a:rPr>
              <a:t>move to cheaper housing</a:t>
            </a:r>
          </a:p>
          <a:p>
            <a:pPr algn="ctr"/>
            <a:r>
              <a:rPr lang="en-US">
                <a:cs typeface="Calibri"/>
              </a:rPr>
              <a:t>Residental address required for acess to state aids</a:t>
            </a:r>
            <a:endParaRPr lang="en-US" dirty="0">
              <a:cs typeface="Calibri"/>
            </a:endParaRPr>
          </a:p>
        </p:txBody>
      </p:sp>
    </p:spTree>
    <p:extLst>
      <p:ext uri="{BB962C8B-B14F-4D97-AF65-F5344CB8AC3E}">
        <p14:creationId xmlns:p14="http://schemas.microsoft.com/office/powerpoint/2010/main" val="1972796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Callout 5">
            <a:extLst>
              <a:ext uri="{FF2B5EF4-FFF2-40B4-BE49-F238E27FC236}">
                <a16:creationId xmlns:a16="http://schemas.microsoft.com/office/drawing/2014/main" id="{67262DB9-F4D1-7D41-91D9-92B741F2501A}"/>
              </a:ext>
            </a:extLst>
          </p:cNvPr>
          <p:cNvSpPr/>
          <p:nvPr/>
        </p:nvSpPr>
        <p:spPr>
          <a:xfrm>
            <a:off x="200026" y="400052"/>
            <a:ext cx="10701336" cy="2800349"/>
          </a:xfrm>
          <a:prstGeom prst="wedgeEllipse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Turkish citizens lived under the same spatial conditions as the Syrians, and when they saw that their neighbors got all the aid and they didn’t, a seriously xenophobic attitude started to develop toward Syrians based on financial reasons. Generally speaking, Syrians were more disadvantaged, but the Turkish people were disturbed by, for instance, Syrians’ receiving free healthcare services</a:t>
            </a:r>
          </a:p>
          <a:p>
            <a:pPr algn="ctr"/>
            <a:endParaRPr lang="en-US" dirty="0"/>
          </a:p>
          <a:p>
            <a:pPr algn="ctr"/>
            <a:r>
              <a:rPr lang="en-US" i="1" dirty="0"/>
              <a:t>Izmir </a:t>
            </a:r>
            <a:r>
              <a:rPr lang="en-US" i="1" dirty="0" err="1"/>
              <a:t>Kapilar</a:t>
            </a:r>
            <a:r>
              <a:rPr lang="en-US" i="1" dirty="0"/>
              <a:t> Initiative, NGO </a:t>
            </a:r>
            <a:endParaRPr lang="en-TR" i="1" dirty="0"/>
          </a:p>
        </p:txBody>
      </p:sp>
      <p:sp>
        <p:nvSpPr>
          <p:cNvPr id="7" name="Oval Callout 6">
            <a:extLst>
              <a:ext uri="{FF2B5EF4-FFF2-40B4-BE49-F238E27FC236}">
                <a16:creationId xmlns:a16="http://schemas.microsoft.com/office/drawing/2014/main" id="{9CAAF42F-2732-C84F-B77C-4C12A8CC4A46}"/>
              </a:ext>
            </a:extLst>
          </p:cNvPr>
          <p:cNvSpPr/>
          <p:nvPr/>
        </p:nvSpPr>
        <p:spPr>
          <a:xfrm>
            <a:off x="3914776" y="3657600"/>
            <a:ext cx="6986586" cy="1738312"/>
          </a:xfrm>
          <a:prstGeom prst="wedgeEllipseCallout">
            <a:avLst>
              <a:gd name="adj1" fmla="val 48901"/>
              <a:gd name="adj2" fmla="val 54281"/>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dirty="0"/>
              <a:t>We’re okay, not many people who got sick, but financially we’re deeply affected. Many people lost their jobs.  </a:t>
            </a:r>
            <a:br>
              <a:rPr lang="en-US" dirty="0"/>
            </a:br>
            <a:r>
              <a:rPr lang="en-US" i="1" dirty="0"/>
              <a:t>Respondent 4, Turkish citizen</a:t>
            </a:r>
            <a:endParaRPr lang="en-TR" i="1" dirty="0"/>
          </a:p>
        </p:txBody>
      </p:sp>
    </p:spTree>
    <p:extLst>
      <p:ext uri="{BB962C8B-B14F-4D97-AF65-F5344CB8AC3E}">
        <p14:creationId xmlns:p14="http://schemas.microsoft.com/office/powerpoint/2010/main" val="1658275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B75203-B19C-B840-9A50-749E746D499F}"/>
              </a:ext>
            </a:extLst>
          </p:cNvPr>
          <p:cNvSpPr>
            <a:spLocks noGrp="1"/>
          </p:cNvSpPr>
          <p:nvPr>
            <p:ph type="title"/>
          </p:nvPr>
        </p:nvSpPr>
        <p:spPr>
          <a:xfrm>
            <a:off x="686834" y="1153572"/>
            <a:ext cx="3200400" cy="4461163"/>
          </a:xfrm>
        </p:spPr>
        <p:txBody>
          <a:bodyPr>
            <a:normAutofit/>
          </a:bodyPr>
          <a:lstStyle/>
          <a:p>
            <a:r>
              <a:rPr lang="en-TR">
                <a:solidFill>
                  <a:srgbClr val="FFFFFF"/>
                </a:solidFill>
              </a:rPr>
              <a:t>Q&amp;A Session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39405F4-1393-834C-B6E9-46B5C1F346DB}"/>
              </a:ext>
            </a:extLst>
          </p:cNvPr>
          <p:cNvSpPr>
            <a:spLocks noGrp="1"/>
          </p:cNvSpPr>
          <p:nvPr>
            <p:ph idx="1"/>
          </p:nvPr>
        </p:nvSpPr>
        <p:spPr>
          <a:xfrm>
            <a:off x="4447308" y="591344"/>
            <a:ext cx="6906491" cy="5585619"/>
          </a:xfrm>
        </p:spPr>
        <p:txBody>
          <a:bodyPr anchor="ctr">
            <a:normAutofit/>
          </a:bodyPr>
          <a:lstStyle/>
          <a:p>
            <a:pPr marL="0" indent="0">
              <a:buNone/>
            </a:pPr>
            <a:endParaRPr lang="en-TR" sz="2000" dirty="0"/>
          </a:p>
          <a:p>
            <a:r>
              <a:rPr lang="en-GB" sz="2000" i="1" dirty="0">
                <a:ea typeface="+mn-lt"/>
                <a:cs typeface="+mn-lt"/>
              </a:rPr>
              <a:t>Ayselin YILDIZ, Yasar University, </a:t>
            </a:r>
            <a:r>
              <a:rPr lang="en-GB" sz="2000" i="1" dirty="0">
                <a:ea typeface="+mn-lt"/>
                <a:cs typeface="+mn-lt"/>
                <a:hlinkClick r:id="rId2"/>
              </a:rPr>
              <a:t>ayselin.yildiz@yasar.edu.tr</a:t>
            </a:r>
            <a:r>
              <a:rPr lang="en-GB" sz="2000" i="1" dirty="0">
                <a:ea typeface="+mn-lt"/>
                <a:cs typeface="+mn-lt"/>
              </a:rPr>
              <a:t> </a:t>
            </a:r>
          </a:p>
          <a:p>
            <a:r>
              <a:rPr lang="en-GB" sz="2000" i="1" dirty="0"/>
              <a:t>Selin SIVIS, IDS and Essex University, </a:t>
            </a:r>
            <a:r>
              <a:rPr lang="en-GB" sz="2000" i="1" dirty="0">
                <a:hlinkClick r:id="rId3"/>
              </a:rPr>
              <a:t>selin.sivis@yasar.edu.tr</a:t>
            </a:r>
            <a:r>
              <a:rPr lang="en-GB" sz="2000" i="1" dirty="0"/>
              <a:t> </a:t>
            </a:r>
            <a:endParaRPr lang="en-GB" sz="2000" dirty="0"/>
          </a:p>
          <a:p>
            <a:r>
              <a:rPr lang="en-GB" sz="2000" i="1" dirty="0" err="1">
                <a:ea typeface="+mn-lt"/>
                <a:cs typeface="+mn-lt"/>
              </a:rPr>
              <a:t>Dolf</a:t>
            </a:r>
            <a:r>
              <a:rPr lang="en-GB" sz="2000" i="1" dirty="0">
                <a:ea typeface="+mn-lt"/>
                <a:cs typeface="+mn-lt"/>
              </a:rPr>
              <a:t> </a:t>
            </a:r>
            <a:r>
              <a:rPr lang="en-GB" sz="2000" i="1" dirty="0" err="1">
                <a:ea typeface="+mn-lt"/>
                <a:cs typeface="+mn-lt"/>
              </a:rPr>
              <a:t>te</a:t>
            </a:r>
            <a:r>
              <a:rPr lang="en-GB" sz="2000" i="1" dirty="0">
                <a:ea typeface="+mn-lt"/>
                <a:cs typeface="+mn-lt"/>
              </a:rPr>
              <a:t> </a:t>
            </a:r>
            <a:r>
              <a:rPr lang="en-GB" sz="2000" i="1" dirty="0" err="1">
                <a:ea typeface="+mn-lt"/>
                <a:cs typeface="+mn-lt"/>
              </a:rPr>
              <a:t>Lintelo</a:t>
            </a:r>
            <a:r>
              <a:rPr lang="en-GB" sz="2000" i="1" dirty="0">
                <a:ea typeface="+mn-lt"/>
                <a:cs typeface="+mn-lt"/>
              </a:rPr>
              <a:t>, Institute of Development Studies, </a:t>
            </a:r>
            <a:r>
              <a:rPr lang="en-GB" sz="2000" i="1" dirty="0">
                <a:ea typeface="+mn-lt"/>
                <a:cs typeface="+mn-lt"/>
                <a:hlinkClick r:id="rId4"/>
              </a:rPr>
              <a:t>D.TeLintelo@ids.ac.uk</a:t>
            </a:r>
            <a:r>
              <a:rPr lang="en-GB" sz="2000" i="1" dirty="0">
                <a:ea typeface="+mn-lt"/>
                <a:cs typeface="+mn-lt"/>
              </a:rPr>
              <a:t> </a:t>
            </a:r>
            <a:endParaRPr lang="en-GB" sz="2000" dirty="0">
              <a:ea typeface="+mn-lt"/>
              <a:cs typeface="+mn-lt"/>
            </a:endParaRPr>
          </a:p>
          <a:p>
            <a:r>
              <a:rPr lang="en-GB" sz="2000" i="1" dirty="0" err="1"/>
              <a:t>Meltem</a:t>
            </a:r>
            <a:r>
              <a:rPr lang="en-GB" sz="2000" i="1" dirty="0"/>
              <a:t> GUREL, Yasar University, </a:t>
            </a:r>
            <a:r>
              <a:rPr lang="en-GB" sz="2000" i="1" dirty="0">
                <a:hlinkClick r:id="rId5"/>
              </a:rPr>
              <a:t>meltem.gruel@yasar.edu.tr</a:t>
            </a:r>
            <a:r>
              <a:rPr lang="en-GB" sz="2000" i="1" dirty="0"/>
              <a:t> </a:t>
            </a:r>
            <a:endParaRPr lang="en-GB" sz="2000" dirty="0"/>
          </a:p>
          <a:p>
            <a:pPr marL="0" indent="0">
              <a:buNone/>
            </a:pPr>
            <a:endParaRPr lang="en-TR" sz="2000" dirty="0"/>
          </a:p>
        </p:txBody>
      </p:sp>
    </p:spTree>
    <p:extLst>
      <p:ext uri="{BB962C8B-B14F-4D97-AF65-F5344CB8AC3E}">
        <p14:creationId xmlns:p14="http://schemas.microsoft.com/office/powerpoint/2010/main" val="279172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046e72e-6ba8-47bd-84f1-aac0d5b3abfd">
      <UserInfo>
        <DisplayName>Dolf te Lintelo</DisplayName>
        <AccountId>560</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495E9EE778BA7489CFFA829593B664B" ma:contentTypeVersion="12" ma:contentTypeDescription="Create a new document." ma:contentTypeScope="" ma:versionID="b49cea836e7616d67f624b1687107617">
  <xsd:schema xmlns:xsd="http://www.w3.org/2001/XMLSchema" xmlns:xs="http://www.w3.org/2001/XMLSchema" xmlns:p="http://schemas.microsoft.com/office/2006/metadata/properties" xmlns:ns2="d5372fb5-2928-488d-bf46-a3135f607268" xmlns:ns3="d046e72e-6ba8-47bd-84f1-aac0d5b3abfd" targetNamespace="http://schemas.microsoft.com/office/2006/metadata/properties" ma:root="true" ma:fieldsID="74718d90ab859e55d916f6d2263b87aa" ns2:_="" ns3:_="">
    <xsd:import namespace="d5372fb5-2928-488d-bf46-a3135f607268"/>
    <xsd:import namespace="d046e72e-6ba8-47bd-84f1-aac0d5b3abf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372fb5-2928-488d-bf46-a3135f6072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046e72e-6ba8-47bd-84f1-aac0d5b3abf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83523B-AA59-455E-919A-79CD05D5AF40}">
  <ds:schemaRefs>
    <ds:schemaRef ds:uri="d046e72e-6ba8-47bd-84f1-aac0d5b3abfd"/>
    <ds:schemaRef ds:uri="d5372fb5-2928-488d-bf46-a3135f60726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6C85488-3EBA-4462-94CE-2C20B4559D25}">
  <ds:schemaRefs>
    <ds:schemaRef ds:uri="d046e72e-6ba8-47bd-84f1-aac0d5b3abfd"/>
    <ds:schemaRef ds:uri="d5372fb5-2928-488d-bf46-a3135f60726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989AE91-4CAD-4816-8DAD-FCAF3B495E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2116</TotalTime>
  <Words>1684</Words>
  <Application>Microsoft Macintosh PowerPoint</Application>
  <PresentationFormat>Widescreen</PresentationFormat>
  <Paragraphs>113</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PowerPoint Presentation</vt:lpstr>
      <vt:lpstr>Outline</vt:lpstr>
      <vt:lpstr>Refugee Context in Turkey</vt:lpstr>
      <vt:lpstr>Overview: COVID-19 situation in Turkey</vt:lpstr>
      <vt:lpstr>State response to COVID-19 and impacts</vt:lpstr>
      <vt:lpstr>WHIT Project Info</vt:lpstr>
      <vt:lpstr>Key research findings</vt:lpstr>
      <vt:lpstr>COVID-19: Impacts on housing and wellbeing (city Izmir)</vt:lpstr>
      <vt:lpstr>PowerPoint Presentation</vt:lpstr>
      <vt:lpstr>PowerPoint Presentation</vt:lpstr>
      <vt:lpstr>COVID-19: Impacts on housing and wellbeing (Urban Torbalı)</vt:lpstr>
      <vt:lpstr>PowerPoint Presentation</vt:lpstr>
      <vt:lpstr>PowerPoint Presentation</vt:lpstr>
      <vt:lpstr>Impacts on housing and wellbeing in Torbali (peri-urban)</vt:lpstr>
      <vt:lpstr>Informal employment</vt:lpstr>
      <vt:lpstr>PowerPoint Presentation</vt:lpstr>
      <vt:lpstr>Q&amp;A Session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Sadaf Khan</dc:creator>
  <cp:lastModifiedBy>Ayselin Yıldız</cp:lastModifiedBy>
  <cp:revision>246</cp:revision>
  <cp:lastPrinted>2021-03-24T08:46:46Z</cp:lastPrinted>
  <dcterms:created xsi:type="dcterms:W3CDTF">2021-03-09T11:47:05Z</dcterms:created>
  <dcterms:modified xsi:type="dcterms:W3CDTF">2021-07-07T05:07:15Z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0x0101008495E9EE778BA7489CFFA829593B664B</vt:lpwstr>
  </property>
</Properties>
</file>